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4" r:id="rId2"/>
    <p:sldId id="262" r:id="rId3"/>
    <p:sldId id="256" r:id="rId4"/>
    <p:sldId id="257" r:id="rId5"/>
    <p:sldId id="258" r:id="rId6"/>
    <p:sldId id="259" r:id="rId7"/>
    <p:sldId id="260" r:id="rId8"/>
    <p:sldId id="261" r:id="rId9"/>
    <p:sldId id="263" r:id="rId10"/>
    <p:sldId id="265" r:id="rId11"/>
    <p:sldId id="267" r:id="rId12"/>
    <p:sldId id="266" r:id="rId13"/>
    <p:sldId id="268" r:id="rId14"/>
    <p:sldId id="278" r:id="rId15"/>
    <p:sldId id="271" r:id="rId16"/>
    <p:sldId id="270" r:id="rId17"/>
    <p:sldId id="269" r:id="rId18"/>
    <p:sldId id="275" r:id="rId19"/>
    <p:sldId id="274" r:id="rId20"/>
    <p:sldId id="273" r:id="rId21"/>
    <p:sldId id="272" r:id="rId22"/>
    <p:sldId id="276" r:id="rId23"/>
    <p:sldId id="277"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5256" autoAdjust="0"/>
  </p:normalViewPr>
  <p:slideViewPr>
    <p:cSldViewPr snapToGrid="0">
      <p:cViewPr varScale="1">
        <p:scale>
          <a:sx n="83" d="100"/>
          <a:sy n="83" d="100"/>
        </p:scale>
        <p:origin x="5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9494F-07E3-4091-947F-00F6495062CB}" type="datetimeFigureOut">
              <a:rPr lang="en-IN" smtClean="0"/>
              <a:t>13-07-2023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ACCC1-8FFB-4A66-8412-EB2D5341420E}" type="slidenum">
              <a:rPr lang="en-IN" smtClean="0"/>
              <a:t>‹#›</a:t>
            </a:fld>
            <a:endParaRPr lang="en-IN"/>
          </a:p>
        </p:txBody>
      </p:sp>
    </p:spTree>
    <p:extLst>
      <p:ext uri="{BB962C8B-B14F-4D97-AF65-F5344CB8AC3E}">
        <p14:creationId xmlns:p14="http://schemas.microsoft.com/office/powerpoint/2010/main" val="306479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3</a:t>
            </a:fld>
            <a:endParaRPr lang="en-IN"/>
          </a:p>
        </p:txBody>
      </p:sp>
    </p:spTree>
    <p:extLst>
      <p:ext uri="{BB962C8B-B14F-4D97-AF65-F5344CB8AC3E}">
        <p14:creationId xmlns:p14="http://schemas.microsoft.com/office/powerpoint/2010/main" val="214759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4</a:t>
            </a:fld>
            <a:endParaRPr lang="en-IN"/>
          </a:p>
        </p:txBody>
      </p:sp>
    </p:spTree>
    <p:extLst>
      <p:ext uri="{BB962C8B-B14F-4D97-AF65-F5344CB8AC3E}">
        <p14:creationId xmlns:p14="http://schemas.microsoft.com/office/powerpoint/2010/main" val="336785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5</a:t>
            </a:fld>
            <a:endParaRPr lang="en-IN"/>
          </a:p>
        </p:txBody>
      </p:sp>
    </p:spTree>
    <p:extLst>
      <p:ext uri="{BB962C8B-B14F-4D97-AF65-F5344CB8AC3E}">
        <p14:creationId xmlns:p14="http://schemas.microsoft.com/office/powerpoint/2010/main" val="285921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6</a:t>
            </a:fld>
            <a:endParaRPr lang="en-IN"/>
          </a:p>
        </p:txBody>
      </p:sp>
    </p:spTree>
    <p:extLst>
      <p:ext uri="{BB962C8B-B14F-4D97-AF65-F5344CB8AC3E}">
        <p14:creationId xmlns:p14="http://schemas.microsoft.com/office/powerpoint/2010/main" val="2475729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7</a:t>
            </a:fld>
            <a:endParaRPr lang="en-IN"/>
          </a:p>
        </p:txBody>
      </p:sp>
    </p:spTree>
    <p:extLst>
      <p:ext uri="{BB962C8B-B14F-4D97-AF65-F5344CB8AC3E}">
        <p14:creationId xmlns:p14="http://schemas.microsoft.com/office/powerpoint/2010/main" val="353807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8</a:t>
            </a:fld>
            <a:endParaRPr lang="en-IN"/>
          </a:p>
        </p:txBody>
      </p:sp>
    </p:spTree>
    <p:extLst>
      <p:ext uri="{BB962C8B-B14F-4D97-AF65-F5344CB8AC3E}">
        <p14:creationId xmlns:p14="http://schemas.microsoft.com/office/powerpoint/2010/main" val="39269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Internet cookies are increasingly used to track user behavior and to tailor content based on this behavior.</a:t>
            </a:r>
          </a:p>
          <a:p>
            <a:r>
              <a:rPr lang="en-IN" dirty="0"/>
              <a:t>HTTP cookies, or internet cookies, are built specifically for </a:t>
            </a:r>
            <a:r>
              <a:rPr lang="en-IN" b="1" dirty="0"/>
              <a:t>Internet web browsers</a:t>
            </a:r>
            <a:r>
              <a:rPr lang="en-IN" dirty="0"/>
              <a:t> to track, personalize, and save information about each user's session. A “session” just refers to the time you spend on a site. Cookies are created to identify you when you visit a new website.</a:t>
            </a:r>
          </a:p>
        </p:txBody>
      </p:sp>
      <p:sp>
        <p:nvSpPr>
          <p:cNvPr id="4" name="Slide Number Placeholder 3"/>
          <p:cNvSpPr>
            <a:spLocks noGrp="1"/>
          </p:cNvSpPr>
          <p:nvPr>
            <p:ph type="sldNum" sz="quarter" idx="5"/>
          </p:nvPr>
        </p:nvSpPr>
        <p:spPr/>
        <p:txBody>
          <a:bodyPr/>
          <a:lstStyle/>
          <a:p>
            <a:fld id="{B5AACCC1-8FFB-4A66-8412-EB2D5341420E}" type="slidenum">
              <a:rPr lang="en-IN" smtClean="0"/>
              <a:t>24</a:t>
            </a:fld>
            <a:endParaRPr lang="en-IN"/>
          </a:p>
        </p:txBody>
      </p:sp>
    </p:spTree>
    <p:extLst>
      <p:ext uri="{BB962C8B-B14F-4D97-AF65-F5344CB8AC3E}">
        <p14:creationId xmlns:p14="http://schemas.microsoft.com/office/powerpoint/2010/main" val="54562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Moore's law is the observation that the number of transistors in a dense integrated circuit doubles about every two years. Moore's law is an observation and projection of a historical trend. Rather than a law of physics, it is an empirical relationship linked to gains from experience in production. </a:t>
            </a:r>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25</a:t>
            </a:fld>
            <a:endParaRPr lang="en-IN"/>
          </a:p>
        </p:txBody>
      </p:sp>
    </p:spTree>
    <p:extLst>
      <p:ext uri="{BB962C8B-B14F-4D97-AF65-F5344CB8AC3E}">
        <p14:creationId xmlns:p14="http://schemas.microsoft.com/office/powerpoint/2010/main" val="171114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C998-5D9B-3B10-1264-611627740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62EBE1-4E80-2051-D045-756816B6D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E0DC45-8343-1652-3176-8C6132D06B73}"/>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C7A86262-07B9-6468-F68D-D3E2A4C358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880BE-C15B-E205-8AB6-5A9EBE31371F}"/>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5503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E7D26-3C5C-B732-91F0-EA742313CA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CCD676-2985-3DE7-A33D-F2709A9C8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38164-5493-24F3-7FCA-955DC80351C8}"/>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8E135033-6F87-372D-6DA1-9485E161B7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6F5898-2B7B-0F68-884E-276B46BE932D}"/>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37508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5F41B-AEBD-3CCA-14DD-A986A51D4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258CAE-C6C9-FB80-876A-F13BE6B3B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2EF6FD-1FF3-FC88-3829-56F9E65210AA}"/>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B1BAD48C-E349-BBFF-BA80-5671C9D513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088656-320B-7E7F-6B6B-36932C96E0D0}"/>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82740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82BC-4EB7-1B41-516D-AF711D6FA7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6472C6-BB8C-062A-9CAE-29DF73CF2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0BE59-8873-6E97-6E66-D253CB547784}"/>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89EFEBD8-A6AA-45D7-5D8A-C66ED4E96F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D5B69D-0DD8-94D6-DF04-A7BEF24C7006}"/>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422356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D492-C3DF-3EA4-D475-E844483AB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F29283-9818-2EB7-D34C-6844B5149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2969EE-E1FA-B372-57D7-3D3AE9BEFE02}"/>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88DD4717-30D5-83DC-BC51-D7153589A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F15910-B8E5-C978-B0D2-B35B5F59E6D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82423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9E43-7671-3B0B-A292-8B102C1A12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79041A-23F1-6E52-3479-A112D673C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D09C31-FAB2-08BE-C7F7-E10F6A1B37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3C115A-533C-78EB-C28E-5306C3EC4E47}"/>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6" name="Footer Placeholder 5">
            <a:extLst>
              <a:ext uri="{FF2B5EF4-FFF2-40B4-BE49-F238E27FC236}">
                <a16:creationId xmlns:a16="http://schemas.microsoft.com/office/drawing/2014/main" id="{4D1379FA-2C06-9D07-85E4-050F0F3AB0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83A7C2-764E-6BF4-AAF3-48C958925DF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068771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E8D0-197C-685A-C70C-9A3201A5B8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F413C5-F06C-84B4-E2DA-8896B9631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C644B-12BB-CBD4-9982-86EA4A333B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D7E828-125E-7E30-9F36-8F432D9EED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2E7FA-182A-387A-6209-1A7F22C5AA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795045-390F-7214-F45B-2B1D7D0FAA8D}"/>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8" name="Footer Placeholder 7">
            <a:extLst>
              <a:ext uri="{FF2B5EF4-FFF2-40B4-BE49-F238E27FC236}">
                <a16:creationId xmlns:a16="http://schemas.microsoft.com/office/drawing/2014/main" id="{4E66EFAE-48B0-C457-468E-53E30A3E55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9FDA48-6F98-E40A-2CFC-527CC83ADF90}"/>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92416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D644-8024-8073-A5B0-EA760FE37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E24AE7-72A8-CF52-0290-218F6F3A5CBF}"/>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4" name="Footer Placeholder 3">
            <a:extLst>
              <a:ext uri="{FF2B5EF4-FFF2-40B4-BE49-F238E27FC236}">
                <a16:creationId xmlns:a16="http://schemas.microsoft.com/office/drawing/2014/main" id="{1716A6C6-98A7-E7AF-0D88-3DC7E1D39B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FEC86F-D95E-EB42-0ECF-1DDE95BBD113}"/>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94406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97999-C486-A453-6972-850F009D8006}"/>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3" name="Footer Placeholder 2">
            <a:extLst>
              <a:ext uri="{FF2B5EF4-FFF2-40B4-BE49-F238E27FC236}">
                <a16:creationId xmlns:a16="http://schemas.microsoft.com/office/drawing/2014/main" id="{E06D9BD5-5FAC-6C14-D49C-FD00BA7D28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10E8E1-527D-0D58-993E-7F71B41DC0B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403076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C2F1-E123-D2E6-0557-44F298F63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DF5436-9B1F-25C9-96DB-C561297F51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80C383-5363-0818-0687-DB59BB473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265B3A-533A-E412-D64C-DA1A5B1632C2}"/>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6" name="Footer Placeholder 5">
            <a:extLst>
              <a:ext uri="{FF2B5EF4-FFF2-40B4-BE49-F238E27FC236}">
                <a16:creationId xmlns:a16="http://schemas.microsoft.com/office/drawing/2014/main" id="{290B4F59-1ECD-365C-E8FE-A96F29882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C01DDC-1414-632A-DEC6-1F49E44BC95E}"/>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86187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FF7F-7F4B-F1D2-1BAB-7A1EAC5D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06FDD3-35CB-C3A3-F89C-F27D5B84A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CD11EC-7E9C-0C29-57F3-174CF73ED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318378-C6B6-592A-AF39-CF350E99F45E}"/>
              </a:ext>
            </a:extLst>
          </p:cNvPr>
          <p:cNvSpPr>
            <a:spLocks noGrp="1"/>
          </p:cNvSpPr>
          <p:nvPr>
            <p:ph type="dt" sz="half" idx="10"/>
          </p:nvPr>
        </p:nvSpPr>
        <p:spPr/>
        <p:txBody>
          <a:bodyPr/>
          <a:lstStyle/>
          <a:p>
            <a:fld id="{E6F00F66-8DAE-4983-BD89-8FEDD7835AFD}" type="datetimeFigureOut">
              <a:rPr lang="en-IN" smtClean="0"/>
              <a:t>13-07-2023</a:t>
            </a:fld>
            <a:endParaRPr lang="en-IN"/>
          </a:p>
        </p:txBody>
      </p:sp>
      <p:sp>
        <p:nvSpPr>
          <p:cNvPr id="6" name="Footer Placeholder 5">
            <a:extLst>
              <a:ext uri="{FF2B5EF4-FFF2-40B4-BE49-F238E27FC236}">
                <a16:creationId xmlns:a16="http://schemas.microsoft.com/office/drawing/2014/main" id="{93609A16-467A-9F90-6804-60DE4269CB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06BF3D-8D63-4226-2C67-7BCAE0B9C1FA}"/>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69079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11729-4B34-F4FC-5E5C-3BDE0C5B6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64BD0D-B056-2E27-DB5D-DFDF0A4AB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135EE-2A04-F0B6-6A52-206C8C1B7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00F66-8DAE-4983-BD89-8FEDD7835AFD}" type="datetimeFigureOut">
              <a:rPr lang="en-IN" smtClean="0"/>
              <a:t>13-07-2023</a:t>
            </a:fld>
            <a:endParaRPr lang="en-IN"/>
          </a:p>
        </p:txBody>
      </p:sp>
      <p:sp>
        <p:nvSpPr>
          <p:cNvPr id="5" name="Footer Placeholder 4">
            <a:extLst>
              <a:ext uri="{FF2B5EF4-FFF2-40B4-BE49-F238E27FC236}">
                <a16:creationId xmlns:a16="http://schemas.microsoft.com/office/drawing/2014/main" id="{2E85A194-EFA0-E8F6-C896-75B4F58D31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EF5646-B87B-EC19-A31F-3C6945D046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99E6A-E864-4A01-9E01-A6496E3915A0}" type="slidenum">
              <a:rPr lang="en-IN" smtClean="0"/>
              <a:t>‹#›</a:t>
            </a:fld>
            <a:endParaRPr lang="en-IN"/>
          </a:p>
        </p:txBody>
      </p:sp>
    </p:spTree>
    <p:extLst>
      <p:ext uri="{BB962C8B-B14F-4D97-AF65-F5344CB8AC3E}">
        <p14:creationId xmlns:p14="http://schemas.microsoft.com/office/powerpoint/2010/main" val="222167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k21academy.com/microsoft-azure/data-engineer/azure-data-lak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D2C0F-313B-8099-44A2-564BB932BF27}"/>
              </a:ext>
            </a:extLst>
          </p:cNvPr>
          <p:cNvPicPr>
            <a:picLocks noChangeAspect="1"/>
          </p:cNvPicPr>
          <p:nvPr/>
        </p:nvPicPr>
        <p:blipFill>
          <a:blip r:embed="rId2"/>
          <a:stretch>
            <a:fillRect/>
          </a:stretch>
        </p:blipFill>
        <p:spPr>
          <a:xfrm>
            <a:off x="1118900" y="0"/>
            <a:ext cx="9954199" cy="6841998"/>
          </a:xfrm>
          <a:prstGeom prst="rect">
            <a:avLst/>
          </a:prstGeom>
        </p:spPr>
      </p:pic>
    </p:spTree>
    <p:extLst>
      <p:ext uri="{BB962C8B-B14F-4D97-AF65-F5344CB8AC3E}">
        <p14:creationId xmlns:p14="http://schemas.microsoft.com/office/powerpoint/2010/main" val="254595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F2A17-65EC-706D-B987-B1D94F1ADA3D}"/>
              </a:ext>
            </a:extLst>
          </p:cNvPr>
          <p:cNvPicPr>
            <a:picLocks noChangeAspect="1"/>
          </p:cNvPicPr>
          <p:nvPr/>
        </p:nvPicPr>
        <p:blipFill>
          <a:blip r:embed="rId2"/>
          <a:stretch>
            <a:fillRect/>
          </a:stretch>
        </p:blipFill>
        <p:spPr>
          <a:xfrm>
            <a:off x="1199577" y="74818"/>
            <a:ext cx="9871194" cy="6810175"/>
          </a:xfrm>
          <a:prstGeom prst="rect">
            <a:avLst/>
          </a:prstGeom>
        </p:spPr>
      </p:pic>
    </p:spTree>
    <p:extLst>
      <p:ext uri="{BB962C8B-B14F-4D97-AF65-F5344CB8AC3E}">
        <p14:creationId xmlns:p14="http://schemas.microsoft.com/office/powerpoint/2010/main" val="285480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37AEA-1492-C1FD-1171-909FC44184D9}"/>
              </a:ext>
            </a:extLst>
          </p:cNvPr>
          <p:cNvPicPr>
            <a:picLocks noChangeAspect="1"/>
          </p:cNvPicPr>
          <p:nvPr/>
        </p:nvPicPr>
        <p:blipFill>
          <a:blip r:embed="rId2"/>
          <a:stretch>
            <a:fillRect/>
          </a:stretch>
        </p:blipFill>
        <p:spPr>
          <a:xfrm>
            <a:off x="1044047" y="137685"/>
            <a:ext cx="10472070" cy="6720315"/>
          </a:xfrm>
          <a:prstGeom prst="rect">
            <a:avLst/>
          </a:prstGeom>
        </p:spPr>
      </p:pic>
    </p:spTree>
    <p:extLst>
      <p:ext uri="{BB962C8B-B14F-4D97-AF65-F5344CB8AC3E}">
        <p14:creationId xmlns:p14="http://schemas.microsoft.com/office/powerpoint/2010/main" val="311304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64297-22A9-34A4-CC96-A485E5AD0673}"/>
              </a:ext>
            </a:extLst>
          </p:cNvPr>
          <p:cNvSpPr txBox="1"/>
          <p:nvPr/>
        </p:nvSpPr>
        <p:spPr>
          <a:xfrm>
            <a:off x="0" y="0"/>
            <a:ext cx="12143014" cy="390363"/>
          </a:xfrm>
          <a:prstGeom prst="rect">
            <a:avLst/>
          </a:prstGeom>
          <a:noFill/>
        </p:spPr>
        <p:txBody>
          <a:bodyPr wrap="square">
            <a:spAutoFit/>
          </a:bodyPr>
          <a:lstStyle/>
          <a:p>
            <a:pPr algn="ctr">
              <a:lnSpc>
                <a:spcPct val="115000"/>
              </a:lnSpc>
            </a:pPr>
            <a:r>
              <a:rPr lang="en-IN" sz="1800" b="1" dirty="0">
                <a:solidFill>
                  <a:srgbClr val="222222"/>
                </a:solidFill>
                <a:effectLst/>
                <a:latin typeface="Calibri" panose="020F0502020204030204" pitchFamily="34" charset="0"/>
                <a:ea typeface="Calibri" panose="020F0502020204030204" pitchFamily="34" charset="0"/>
              </a:rPr>
              <a:t>The 3 types of Data: Structured data, Semi-structured data, and Unstructured data. </a:t>
            </a:r>
            <a:endParaRPr lang="en-IN" sz="1400" b="1"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96EE743E-E1AB-32D3-3C15-EBB404B04E1D}"/>
              </a:ext>
            </a:extLst>
          </p:cNvPr>
          <p:cNvSpPr txBox="1"/>
          <p:nvPr/>
        </p:nvSpPr>
        <p:spPr>
          <a:xfrm>
            <a:off x="180975" y="807066"/>
            <a:ext cx="11830050" cy="5250668"/>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Structured data</a:t>
            </a: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endParaRPr lang="en-IN" dirty="0">
              <a:solidFill>
                <a:srgbClr val="222222"/>
              </a:solidFill>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Structure data includes </a:t>
            </a:r>
            <a:r>
              <a:rPr lang="en-IN" sz="1800" dirty="0">
                <a:solidFill>
                  <a:srgbClr val="FF0000"/>
                </a:solidFill>
                <a:effectLst/>
                <a:latin typeface="Calibri" panose="020F0502020204030204" pitchFamily="34" charset="0"/>
                <a:ea typeface="Calibri" panose="020F0502020204030204" pitchFamily="34" charset="0"/>
              </a:rPr>
              <a:t>data contained in relational databases and spreadsheets</a:t>
            </a:r>
            <a:r>
              <a:rPr lang="en-IN" sz="1800" dirty="0">
                <a:solidFill>
                  <a:srgbClr val="222222"/>
                </a:solidFill>
                <a:effectLst/>
                <a:latin typeface="Calibri" panose="020F0502020204030204" pitchFamily="34" charset="0"/>
                <a:ea typeface="Calibri" panose="020F0502020204030204" pitchFamily="34" charset="0"/>
              </a:rPr>
              <a:t>. It has been organized into a </a:t>
            </a:r>
            <a:r>
              <a:rPr lang="en-IN" sz="1800" dirty="0">
                <a:solidFill>
                  <a:srgbClr val="00B050"/>
                </a:solidFill>
                <a:effectLst/>
                <a:latin typeface="Calibri" panose="020F0502020204030204" pitchFamily="34" charset="0"/>
                <a:ea typeface="Calibri" panose="020F0502020204030204" pitchFamily="34" charset="0"/>
              </a:rPr>
              <a:t>formatted repository that is typically a database.</a:t>
            </a: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It concerns all data which can be stored in </a:t>
            </a:r>
            <a:r>
              <a:rPr lang="en-IN" sz="1800" dirty="0">
                <a:solidFill>
                  <a:srgbClr val="00B0F0"/>
                </a:solidFill>
                <a:effectLst/>
                <a:latin typeface="Calibri" panose="020F0502020204030204" pitchFamily="34" charset="0"/>
                <a:ea typeface="Calibri" panose="020F0502020204030204" pitchFamily="34" charset="0"/>
              </a:rPr>
              <a:t>database SQL in a table with rows and columns</a:t>
            </a:r>
            <a:r>
              <a:rPr lang="en-IN" sz="1800" dirty="0">
                <a:solidFill>
                  <a:srgbClr val="222222"/>
                </a:solidFill>
                <a:effectLst/>
                <a:latin typeface="Calibri" panose="020F0502020204030204" pitchFamily="34" charset="0"/>
                <a:ea typeface="Calibri" panose="020F0502020204030204" pitchFamily="34" charset="0"/>
              </a:rPr>
              <a:t>. </a:t>
            </a:r>
            <a:r>
              <a:rPr lang="en-IN" sz="1800" dirty="0">
                <a:solidFill>
                  <a:srgbClr val="7030A0"/>
                </a:solidFill>
                <a:effectLst/>
                <a:latin typeface="Calibri" panose="020F0502020204030204" pitchFamily="34" charset="0"/>
                <a:ea typeface="Calibri" panose="020F0502020204030204" pitchFamily="34" charset="0"/>
              </a:rPr>
              <a:t>Structured data </a:t>
            </a:r>
            <a:r>
              <a:rPr lang="en-IN" sz="1800" dirty="0">
                <a:solidFill>
                  <a:srgbClr val="222222"/>
                </a:solidFill>
                <a:effectLst/>
                <a:latin typeface="Calibri" panose="020F0502020204030204" pitchFamily="34" charset="0"/>
                <a:ea typeface="Calibri" panose="020F0502020204030204" pitchFamily="34" charset="0"/>
              </a:rPr>
              <a:t>has the advantage of being easily </a:t>
            </a:r>
            <a:r>
              <a:rPr lang="en-IN" sz="1800" dirty="0">
                <a:solidFill>
                  <a:srgbClr val="FFC000"/>
                </a:solidFill>
                <a:effectLst/>
                <a:latin typeface="Calibri" panose="020F0502020204030204" pitchFamily="34" charset="0"/>
                <a:ea typeface="Calibri" panose="020F0502020204030204" pitchFamily="34" charset="0"/>
              </a:rPr>
              <a:t>entered, stored, queried and </a:t>
            </a:r>
            <a:r>
              <a:rPr lang="en-IN" sz="1800" dirty="0" err="1">
                <a:solidFill>
                  <a:srgbClr val="FFC000"/>
                </a:solidFill>
                <a:effectLst/>
                <a:latin typeface="Calibri" panose="020F0502020204030204" pitchFamily="34" charset="0"/>
                <a:ea typeface="Calibri" panose="020F0502020204030204" pitchFamily="34" charset="0"/>
              </a:rPr>
              <a:t>analyzed</a:t>
            </a:r>
            <a:r>
              <a:rPr lang="en-IN" sz="1800" dirty="0">
                <a:solidFill>
                  <a:srgbClr val="222222"/>
                </a:solidFill>
                <a:effectLst/>
                <a:latin typeface="Calibri" panose="020F0502020204030204" pitchFamily="34" charset="0"/>
                <a:ea typeface="Calibri" panose="020F0502020204030204" pitchFamily="34" charset="0"/>
              </a:rPr>
              <a:t>. Example: </a:t>
            </a:r>
            <a:r>
              <a:rPr lang="en-IN" sz="1800" dirty="0">
                <a:solidFill>
                  <a:srgbClr val="C00000"/>
                </a:solidFill>
                <a:effectLst/>
                <a:latin typeface="Calibri" panose="020F0502020204030204" pitchFamily="34" charset="0"/>
                <a:ea typeface="Calibri" panose="020F0502020204030204" pitchFamily="34" charset="0"/>
              </a:rPr>
              <a:t>Relational data</a:t>
            </a:r>
            <a:r>
              <a:rPr lang="en-IN" sz="1800" dirty="0">
                <a:solidFill>
                  <a:srgbClr val="222222"/>
                </a:solidFill>
                <a:effectLst/>
                <a:latin typeface="Calibri" panose="020F0502020204030204" pitchFamily="34" charset="0"/>
                <a:ea typeface="Calibri" panose="020F0502020204030204" pitchFamily="34" charset="0"/>
              </a:rPr>
              <a:t>. </a:t>
            </a:r>
          </a:p>
          <a:p>
            <a:pPr>
              <a:lnSpc>
                <a:spcPct val="115000"/>
              </a:lnSpc>
            </a:pPr>
            <a:endParaRPr lang="en-IN" sz="1400" dirty="0">
              <a:solidFill>
                <a:srgbClr val="222222"/>
              </a:solidFill>
              <a:effectLst/>
              <a:latin typeface="Calibri" panose="020F0502020204030204" pitchFamily="34" charset="0"/>
              <a:ea typeface="Calibri" panose="020F0502020204030204" pitchFamily="34" charset="0"/>
            </a:endParaRPr>
          </a:p>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Semi-Structured data </a:t>
            </a:r>
            <a:endParaRPr lang="en-IN" b="1" dirty="0">
              <a:solidFill>
                <a:srgbClr val="222222"/>
              </a:solidFill>
              <a:latin typeface="Calibri" panose="020F0502020204030204" pitchFamily="34" charset="0"/>
              <a:ea typeface="Calibri" panose="020F050202020403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Semi-structured data is information that </a:t>
            </a:r>
            <a:r>
              <a:rPr lang="en-IN" sz="1800" dirty="0">
                <a:solidFill>
                  <a:srgbClr val="C00000"/>
                </a:solidFill>
                <a:effectLst/>
                <a:latin typeface="Calibri" panose="020F0502020204030204" pitchFamily="34" charset="0"/>
                <a:ea typeface="Calibri" panose="020F0502020204030204" pitchFamily="34" charset="0"/>
              </a:rPr>
              <a:t>does not reside in a relational database</a:t>
            </a:r>
            <a:r>
              <a:rPr lang="en-IN" sz="1800" dirty="0">
                <a:solidFill>
                  <a:srgbClr val="222222"/>
                </a:solidFill>
                <a:effectLst/>
                <a:latin typeface="Calibri" panose="020F0502020204030204" pitchFamily="34" charset="0"/>
                <a:ea typeface="Calibri" panose="020F0502020204030204" pitchFamily="34" charset="0"/>
              </a:rPr>
              <a:t> but that has </a:t>
            </a:r>
            <a:r>
              <a:rPr lang="en-IN" sz="1800" dirty="0">
                <a:solidFill>
                  <a:srgbClr val="00B050"/>
                </a:solidFill>
                <a:effectLst/>
                <a:latin typeface="Calibri" panose="020F0502020204030204" pitchFamily="34" charset="0"/>
                <a:ea typeface="Calibri" panose="020F0502020204030204" pitchFamily="34" charset="0"/>
              </a:rPr>
              <a:t>some organizational properties that make it easier to </a:t>
            </a:r>
            <a:r>
              <a:rPr lang="en-IN" sz="1800" dirty="0" err="1">
                <a:solidFill>
                  <a:srgbClr val="00B050"/>
                </a:solidFill>
                <a:effectLst/>
                <a:latin typeface="Calibri" panose="020F0502020204030204" pitchFamily="34" charset="0"/>
                <a:ea typeface="Calibri" panose="020F0502020204030204" pitchFamily="34" charset="0"/>
              </a:rPr>
              <a:t>analyze</a:t>
            </a:r>
            <a:r>
              <a:rPr lang="en-IN" sz="1400" dirty="0">
                <a:solidFill>
                  <a:srgbClr val="222222"/>
                </a:solidFill>
                <a:latin typeface="Calibri" panose="020F0502020204030204" pitchFamily="34" charset="0"/>
                <a:ea typeface="Calibri" panose="020F0502020204030204" pitchFamily="34" charset="0"/>
              </a:rPr>
              <a:t>.</a:t>
            </a: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With some processes, </a:t>
            </a:r>
            <a:r>
              <a:rPr lang="en-IN" sz="1800" dirty="0">
                <a:solidFill>
                  <a:srgbClr val="00B0F0"/>
                </a:solidFill>
                <a:effectLst/>
                <a:latin typeface="Calibri" panose="020F0502020204030204" pitchFamily="34" charset="0"/>
                <a:ea typeface="Calibri" panose="020F0502020204030204" pitchFamily="34" charset="0"/>
              </a:rPr>
              <a:t>you can store them in the relational database </a:t>
            </a:r>
            <a:r>
              <a:rPr lang="en-IN" sz="1800" dirty="0">
                <a:solidFill>
                  <a:srgbClr val="222222"/>
                </a:solidFill>
                <a:effectLst/>
                <a:latin typeface="Calibri" panose="020F0502020204030204" pitchFamily="34" charset="0"/>
                <a:ea typeface="Calibri" panose="020F0502020204030204" pitchFamily="34" charset="0"/>
              </a:rPr>
              <a:t>(it could be very hard for some kind of semi-structured data).</a:t>
            </a: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Due to unorganized information, </a:t>
            </a:r>
            <a:r>
              <a:rPr lang="en-IN" sz="1800" dirty="0">
                <a:solidFill>
                  <a:srgbClr val="FFC000"/>
                </a:solidFill>
                <a:effectLst/>
                <a:latin typeface="Calibri" panose="020F0502020204030204" pitchFamily="34" charset="0"/>
                <a:ea typeface="Calibri" panose="020F0502020204030204" pitchFamily="34" charset="0"/>
              </a:rPr>
              <a:t>the semi-structured is difficult to retrieve, </a:t>
            </a:r>
            <a:r>
              <a:rPr lang="en-IN" sz="1800" dirty="0" err="1">
                <a:solidFill>
                  <a:srgbClr val="FFC000"/>
                </a:solidFill>
                <a:effectLst/>
                <a:latin typeface="Calibri" panose="020F0502020204030204" pitchFamily="34" charset="0"/>
                <a:ea typeface="Calibri" panose="020F0502020204030204" pitchFamily="34" charset="0"/>
              </a:rPr>
              <a:t>analyze</a:t>
            </a:r>
            <a:r>
              <a:rPr lang="en-IN" sz="1800" dirty="0">
                <a:solidFill>
                  <a:srgbClr val="FFC000"/>
                </a:solidFill>
                <a:effectLst/>
                <a:latin typeface="Calibri" panose="020F0502020204030204" pitchFamily="34" charset="0"/>
                <a:ea typeface="Calibri" panose="020F0502020204030204" pitchFamily="34" charset="0"/>
              </a:rPr>
              <a:t> and store</a:t>
            </a:r>
            <a:endParaRPr lang="en-IN" sz="1800" dirty="0">
              <a:solidFill>
                <a:srgbClr val="FFC000"/>
              </a:solidFill>
              <a:effectLst/>
              <a:latin typeface="Arial" panose="020B0604020202020204" pitchFamily="34" charset="0"/>
              <a:ea typeface="Arial" panose="020B060402020202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as compared to structured data.</a:t>
            </a:r>
            <a:endParaRPr lang="en-IN" sz="1800" dirty="0">
              <a:effectLst/>
              <a:latin typeface="Arial" panose="020B0604020202020204" pitchFamily="34" charset="0"/>
              <a:ea typeface="Arial" panose="020B060402020202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Example: </a:t>
            </a:r>
            <a:r>
              <a:rPr lang="en-IN" sz="1800" dirty="0">
                <a:solidFill>
                  <a:srgbClr val="FF0000"/>
                </a:solidFill>
                <a:effectLst/>
                <a:latin typeface="Calibri" panose="020F0502020204030204" pitchFamily="34" charset="0"/>
                <a:ea typeface="Calibri" panose="020F0502020204030204" pitchFamily="34" charset="0"/>
              </a:rPr>
              <a:t>XML data, JSON</a:t>
            </a:r>
            <a:r>
              <a:rPr lang="en-IN" sz="1800" dirty="0">
                <a:solidFill>
                  <a:srgbClr val="222222"/>
                </a:solidFill>
                <a:effectLst/>
                <a:latin typeface="Calibri" panose="020F0502020204030204" pitchFamily="34" charset="0"/>
                <a:ea typeface="Calibri" panose="020F0502020204030204" pitchFamily="34" charset="0"/>
              </a:rPr>
              <a:t>, etc</a:t>
            </a:r>
            <a:endParaRPr lang="en-IN" sz="1800" dirty="0">
              <a:effectLst/>
              <a:latin typeface="Arial" panose="020B0604020202020204" pitchFamily="34" charset="0"/>
              <a:ea typeface="Arial" panose="020B0604020202020204" pitchFamily="34" charset="0"/>
            </a:endParaRPr>
          </a:p>
          <a:p>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646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4F3D5-67E1-DDBE-071F-26313235270E}"/>
              </a:ext>
            </a:extLst>
          </p:cNvPr>
          <p:cNvSpPr txBox="1"/>
          <p:nvPr/>
        </p:nvSpPr>
        <p:spPr>
          <a:xfrm>
            <a:off x="331469" y="490247"/>
            <a:ext cx="11607981" cy="2620204"/>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Unstructured data – </a:t>
            </a:r>
            <a:endParaRPr lang="en-IN" sz="1400" dirty="0">
              <a:effectLst/>
              <a:latin typeface="Arial" panose="020B0604020202020204" pitchFamily="34" charset="0"/>
              <a:ea typeface="Arial" panose="020B060402020202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Unstructured data is data which is </a:t>
            </a:r>
            <a:r>
              <a:rPr lang="en-IN" sz="1800" dirty="0">
                <a:solidFill>
                  <a:srgbClr val="FF0000"/>
                </a:solidFill>
                <a:effectLst/>
                <a:latin typeface="Calibri" panose="020F0502020204030204" pitchFamily="34" charset="0"/>
                <a:ea typeface="Calibri" panose="020F0502020204030204" pitchFamily="34" charset="0"/>
              </a:rPr>
              <a:t>not organized in a predefined manner </a:t>
            </a:r>
            <a:r>
              <a:rPr lang="en-IN" sz="1800" dirty="0">
                <a:solidFill>
                  <a:srgbClr val="222222"/>
                </a:solidFill>
                <a:effectLst/>
                <a:latin typeface="Calibri" panose="020F0502020204030204" pitchFamily="34" charset="0"/>
                <a:ea typeface="Calibri" panose="020F0502020204030204" pitchFamily="34" charset="0"/>
              </a:rPr>
              <a:t>or does not have a predefined data model, thus it is not a good fit for a mainstream relational database. </a:t>
            </a:r>
          </a:p>
          <a:p>
            <a:pPr>
              <a:lnSpc>
                <a:spcPct val="115000"/>
              </a:lnSpc>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So for Unstructured data, there are alternative platforms for storing and managing, it is increasingly prevalent in IT systems and is used by organizations in a variety of business intelligence and analytics applications. </a:t>
            </a:r>
          </a:p>
          <a:p>
            <a:pPr>
              <a:lnSpc>
                <a:spcPct val="115000"/>
              </a:lnSpc>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Example: Word, PDF, Text, Media logs. </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1152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4F3D5-67E1-DDBE-071F-26313235270E}"/>
              </a:ext>
            </a:extLst>
          </p:cNvPr>
          <p:cNvSpPr txBox="1"/>
          <p:nvPr/>
        </p:nvSpPr>
        <p:spPr>
          <a:xfrm>
            <a:off x="331469" y="490247"/>
            <a:ext cx="11607981" cy="5355312"/>
          </a:xfrm>
          <a:prstGeom prst="rect">
            <a:avLst/>
          </a:prstGeom>
          <a:noFill/>
        </p:spPr>
        <p:txBody>
          <a:bodyPr wrap="square">
            <a:spAutoFit/>
          </a:bodyPr>
          <a:lstStyle/>
          <a:p>
            <a:pPr algn="l"/>
            <a:r>
              <a:rPr lang="en-US" b="1" i="0" dirty="0">
                <a:solidFill>
                  <a:srgbClr val="333333"/>
                </a:solidFill>
                <a:effectLst/>
                <a:latin typeface="Noto Sans JP"/>
              </a:rPr>
              <a:t>What are the difference between Structured and Unstructured data</a:t>
            </a:r>
            <a:endParaRPr lang="en-US" b="1" i="0" dirty="0">
              <a:solidFill>
                <a:srgbClr val="333333"/>
              </a:solidFill>
              <a:effectLst/>
              <a:latin typeface="Poppins" panose="00000500000000000000" pitchFamily="2" charset="0"/>
            </a:endParaRPr>
          </a:p>
          <a:p>
            <a:pPr algn="l"/>
            <a:r>
              <a:rPr lang="en-US" b="1" i="0" dirty="0">
                <a:solidFill>
                  <a:srgbClr val="333333"/>
                </a:solidFill>
                <a:effectLst/>
                <a:latin typeface="Noto Sans JP"/>
              </a:rPr>
              <a:t>1) Defined Vs Undefined Data</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undoubtedly a defined type of data in a structure.</a:t>
            </a:r>
          </a:p>
          <a:p>
            <a:pPr algn="l">
              <a:buFont typeface="Arial" panose="020B0604020202020204" pitchFamily="34" charset="0"/>
              <a:buChar char="•"/>
            </a:pPr>
            <a:r>
              <a:rPr lang="en-US" b="0" i="0" dirty="0">
                <a:solidFill>
                  <a:srgbClr val="000000"/>
                </a:solidFill>
                <a:effectLst/>
                <a:latin typeface="Noto Sans JP"/>
              </a:rPr>
              <a:t>Structured data lives in columns and rows and it can be mapped into pre-defined fields.</a:t>
            </a:r>
          </a:p>
          <a:p>
            <a:pPr algn="l">
              <a:buFont typeface="Arial" panose="020B0604020202020204" pitchFamily="34" charset="0"/>
              <a:buChar char="•"/>
            </a:pPr>
            <a:r>
              <a:rPr lang="en-US" b="0" i="0" dirty="0">
                <a:solidFill>
                  <a:srgbClr val="000000"/>
                </a:solidFill>
                <a:effectLst/>
                <a:latin typeface="Noto Sans JP"/>
              </a:rPr>
              <a:t>Unstructured data does not have a predefined data format, it is a collection of many types of varied data that are stored in their native formats.</a:t>
            </a:r>
          </a:p>
          <a:p>
            <a:pPr algn="l"/>
            <a:r>
              <a:rPr lang="en-US" b="1" i="0" dirty="0">
                <a:solidFill>
                  <a:srgbClr val="333333"/>
                </a:solidFill>
                <a:effectLst/>
                <a:latin typeface="Noto Sans JP"/>
              </a:rPr>
              <a:t>2)Quantitative Vs Qualitative Data</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generally quantitative data, it usually consists of hard numbers or things that can be counted.</a:t>
            </a:r>
          </a:p>
          <a:p>
            <a:pPr algn="l">
              <a:buFont typeface="Arial" panose="020B0604020202020204" pitchFamily="34" charset="0"/>
              <a:buChar char="•"/>
            </a:pPr>
            <a:r>
              <a:rPr lang="en-US" b="0" i="0" dirty="0">
                <a:solidFill>
                  <a:srgbClr val="000000"/>
                </a:solidFill>
                <a:effectLst/>
                <a:latin typeface="Noto Sans JP"/>
              </a:rPr>
              <a:t>Methods for analysis include </a:t>
            </a:r>
            <a:r>
              <a:rPr lang="en-US" b="1" i="0" dirty="0">
                <a:solidFill>
                  <a:srgbClr val="000000"/>
                </a:solidFill>
                <a:effectLst/>
                <a:latin typeface="Noto Sans JP"/>
              </a:rPr>
              <a:t>classification</a:t>
            </a:r>
            <a:r>
              <a:rPr lang="en-US" b="0" i="0" dirty="0">
                <a:solidFill>
                  <a:srgbClr val="000000"/>
                </a:solidFill>
                <a:effectLst/>
                <a:latin typeface="Noto Sans JP"/>
              </a:rPr>
              <a:t>, </a:t>
            </a:r>
            <a:r>
              <a:rPr lang="en-US" b="1" i="0" dirty="0">
                <a:solidFill>
                  <a:srgbClr val="000000"/>
                </a:solidFill>
                <a:effectLst/>
                <a:latin typeface="Noto Sans JP"/>
              </a:rPr>
              <a:t>regression</a:t>
            </a:r>
            <a:r>
              <a:rPr lang="en-US" b="0" i="0" dirty="0">
                <a:solidFill>
                  <a:srgbClr val="000000"/>
                </a:solidFill>
                <a:effectLst/>
                <a:latin typeface="Noto Sans JP"/>
              </a:rPr>
              <a:t>, and </a:t>
            </a:r>
            <a:r>
              <a:rPr lang="en-US" b="1" i="0" dirty="0">
                <a:solidFill>
                  <a:srgbClr val="000000"/>
                </a:solidFill>
                <a:effectLst/>
                <a:latin typeface="Noto Sans JP"/>
              </a:rPr>
              <a:t>clustering</a:t>
            </a:r>
            <a:r>
              <a:rPr lang="en-US" b="0" i="0" dirty="0">
                <a:solidFill>
                  <a:srgbClr val="000000"/>
                </a:solidFill>
                <a:effectLst/>
                <a:latin typeface="Noto Sans JP"/>
              </a:rPr>
              <a:t> of data.</a:t>
            </a:r>
          </a:p>
          <a:p>
            <a:pPr algn="l">
              <a:buFont typeface="Arial" panose="020B0604020202020204" pitchFamily="34" charset="0"/>
              <a:buChar char="•"/>
            </a:pPr>
            <a:r>
              <a:rPr lang="en-US" b="0" i="0" dirty="0">
                <a:solidFill>
                  <a:srgbClr val="000000"/>
                </a:solidFill>
                <a:effectLst/>
                <a:latin typeface="Noto Sans JP"/>
              </a:rPr>
              <a:t>Unstructured data is generally categorized as qualitative data, and cannot be analyzed and processed using conventional tools and methods.</a:t>
            </a:r>
          </a:p>
          <a:p>
            <a:pPr algn="l">
              <a:buFont typeface="Arial" panose="020B0604020202020204" pitchFamily="34" charset="0"/>
              <a:buChar char="•"/>
            </a:pPr>
            <a:r>
              <a:rPr lang="en-US" b="0" i="0" dirty="0">
                <a:solidFill>
                  <a:srgbClr val="000000"/>
                </a:solidFill>
                <a:effectLst/>
                <a:latin typeface="Noto Sans JP"/>
              </a:rPr>
              <a:t>Understanding qualitative data requires advanced analytics techniques like </a:t>
            </a:r>
            <a:r>
              <a:rPr lang="en-US" b="1" i="0" dirty="0">
                <a:solidFill>
                  <a:srgbClr val="000000"/>
                </a:solidFill>
                <a:effectLst/>
                <a:latin typeface="Noto Sans JP"/>
              </a:rPr>
              <a:t>data stacking</a:t>
            </a:r>
            <a:r>
              <a:rPr lang="en-US" b="0" i="0" dirty="0">
                <a:solidFill>
                  <a:srgbClr val="000000"/>
                </a:solidFill>
                <a:effectLst/>
                <a:latin typeface="Noto Sans JP"/>
              </a:rPr>
              <a:t> and </a:t>
            </a:r>
            <a:r>
              <a:rPr lang="en-US" b="1" i="0" dirty="0">
                <a:solidFill>
                  <a:srgbClr val="000000"/>
                </a:solidFill>
                <a:effectLst/>
                <a:latin typeface="Noto Sans JP"/>
              </a:rPr>
              <a:t>data mining</a:t>
            </a:r>
            <a:r>
              <a:rPr lang="en-US" b="0" i="0" dirty="0">
                <a:solidFill>
                  <a:srgbClr val="000000"/>
                </a:solidFill>
                <a:effectLst/>
                <a:latin typeface="Noto Sans JP"/>
              </a:rPr>
              <a:t>.</a:t>
            </a:r>
          </a:p>
          <a:p>
            <a:pPr algn="l"/>
            <a:r>
              <a:rPr lang="en-US" b="1" i="0" dirty="0">
                <a:solidFill>
                  <a:srgbClr val="333333"/>
                </a:solidFill>
                <a:effectLst/>
                <a:latin typeface="Noto Sans JP"/>
              </a:rPr>
              <a:t>3) Storage In Data Lakes Vs Data Houses</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generally stored in </a:t>
            </a:r>
            <a:r>
              <a:rPr lang="en-US" b="1" i="0" dirty="0">
                <a:solidFill>
                  <a:srgbClr val="000000"/>
                </a:solidFill>
                <a:effectLst/>
                <a:latin typeface="Noto Sans JP"/>
              </a:rPr>
              <a:t>data warehouses</a:t>
            </a:r>
            <a:r>
              <a:rPr lang="en-US" b="0" i="0" dirty="0">
                <a:solidFill>
                  <a:srgbClr val="000000"/>
                </a:solidFill>
                <a:effectLst/>
                <a:latin typeface="Noto Sans JP"/>
              </a:rPr>
              <a:t>.</a:t>
            </a:r>
          </a:p>
          <a:p>
            <a:pPr algn="l">
              <a:buFont typeface="Arial" panose="020B0604020202020204" pitchFamily="34" charset="0"/>
              <a:buChar char="•"/>
            </a:pPr>
            <a:r>
              <a:rPr lang="en-US" b="0" i="0" dirty="0">
                <a:solidFill>
                  <a:srgbClr val="000000"/>
                </a:solidFill>
                <a:effectLst/>
                <a:latin typeface="Noto Sans JP"/>
              </a:rPr>
              <a:t>Unstructured data is stored in </a:t>
            </a:r>
            <a:r>
              <a:rPr lang="en-US" b="1" i="0" u="none" strike="noStrike" dirty="0">
                <a:solidFill>
                  <a:srgbClr val="009EE3"/>
                </a:solidFill>
                <a:effectLst/>
                <a:latin typeface="Noto Sans JP"/>
                <a:hlinkClick r:id="rId2"/>
              </a:rPr>
              <a:t>data lakes</a:t>
            </a:r>
            <a:r>
              <a:rPr lang="en-US" b="0" i="0" dirty="0">
                <a:solidFill>
                  <a:srgbClr val="000000"/>
                </a:solidFill>
                <a:effectLst/>
                <a:latin typeface="Noto Sans JP"/>
              </a:rPr>
              <a:t>.</a:t>
            </a:r>
          </a:p>
          <a:p>
            <a:pPr algn="l">
              <a:buFont typeface="Arial" panose="020B0604020202020204" pitchFamily="34" charset="0"/>
              <a:buChar char="•"/>
            </a:pPr>
            <a:r>
              <a:rPr lang="en-US" b="0" i="0" dirty="0">
                <a:solidFill>
                  <a:srgbClr val="000000"/>
                </a:solidFill>
                <a:effectLst/>
                <a:latin typeface="Noto Sans JP"/>
              </a:rPr>
              <a:t>Unstructured data requires </a:t>
            </a:r>
            <a:r>
              <a:rPr lang="en-US" b="1" i="0" dirty="0">
                <a:solidFill>
                  <a:srgbClr val="000000"/>
                </a:solidFill>
                <a:effectLst/>
                <a:latin typeface="Noto Sans JP"/>
              </a:rPr>
              <a:t>more storage</a:t>
            </a:r>
            <a:r>
              <a:rPr lang="en-US" b="0" i="0" dirty="0">
                <a:solidFill>
                  <a:srgbClr val="000000"/>
                </a:solidFill>
                <a:effectLst/>
                <a:latin typeface="Noto Sans JP"/>
              </a:rPr>
              <a:t> space, while structured data requires </a:t>
            </a:r>
            <a:r>
              <a:rPr lang="en-US" b="1" i="0" dirty="0">
                <a:solidFill>
                  <a:srgbClr val="000000"/>
                </a:solidFill>
                <a:effectLst/>
                <a:latin typeface="Noto Sans JP"/>
              </a:rPr>
              <a:t>less storage</a:t>
            </a:r>
            <a:r>
              <a:rPr lang="en-US" b="0" i="0" dirty="0">
                <a:solidFill>
                  <a:srgbClr val="000000"/>
                </a:solidFill>
                <a:effectLst/>
                <a:latin typeface="Noto Sans JP"/>
              </a:rPr>
              <a:t> space.</a:t>
            </a:r>
          </a:p>
          <a:p>
            <a:pPr algn="l"/>
            <a:r>
              <a:rPr lang="en-US" b="1" i="0" dirty="0">
                <a:solidFill>
                  <a:srgbClr val="333333"/>
                </a:solidFill>
                <a:effectLst/>
                <a:latin typeface="Noto Sans JP"/>
              </a:rPr>
              <a:t>4) Ease Of Analysis</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a:t>
            </a:r>
            <a:r>
              <a:rPr lang="en-US" b="1" i="0" dirty="0">
                <a:solidFill>
                  <a:srgbClr val="000000"/>
                </a:solidFill>
                <a:effectLst/>
                <a:latin typeface="Noto Sans JP"/>
              </a:rPr>
              <a:t>easy</a:t>
            </a:r>
            <a:r>
              <a:rPr lang="en-US" b="0" i="0" dirty="0">
                <a:solidFill>
                  <a:srgbClr val="000000"/>
                </a:solidFill>
                <a:effectLst/>
                <a:latin typeface="Noto Sans JP"/>
              </a:rPr>
              <a:t> to search, both for algorithms and for humans.</a:t>
            </a:r>
          </a:p>
          <a:p>
            <a:pPr algn="l">
              <a:buFont typeface="Arial" panose="020B0604020202020204" pitchFamily="34" charset="0"/>
              <a:buChar char="•"/>
            </a:pPr>
            <a:r>
              <a:rPr lang="en-US" b="0" i="0">
                <a:solidFill>
                  <a:srgbClr val="000000"/>
                </a:solidFill>
                <a:effectLst/>
                <a:latin typeface="Noto Sans JP"/>
              </a:rPr>
              <a:t>Unstructured data is more </a:t>
            </a:r>
            <a:r>
              <a:rPr lang="en-US" b="1" i="0">
                <a:solidFill>
                  <a:srgbClr val="000000"/>
                </a:solidFill>
                <a:effectLst/>
                <a:latin typeface="Noto Sans JP"/>
              </a:rPr>
              <a:t>difficult</a:t>
            </a:r>
            <a:r>
              <a:rPr lang="en-US" b="0" i="0">
                <a:solidFill>
                  <a:srgbClr val="000000"/>
                </a:solidFill>
                <a:effectLst/>
                <a:latin typeface="Noto Sans JP"/>
              </a:rPr>
              <a:t> to search and requires processing to become understandable.</a:t>
            </a:r>
          </a:p>
        </p:txBody>
      </p:sp>
      <p:sp>
        <p:nvSpPr>
          <p:cNvPr id="4" name="TextBox 3">
            <a:extLst>
              <a:ext uri="{FF2B5EF4-FFF2-40B4-BE49-F238E27FC236}">
                <a16:creationId xmlns:a16="http://schemas.microsoft.com/office/drawing/2014/main" id="{0B4ACCB1-ACF9-4CFE-0CF7-00B680BB73DF}"/>
              </a:ext>
            </a:extLst>
          </p:cNvPr>
          <p:cNvSpPr txBox="1"/>
          <p:nvPr/>
        </p:nvSpPr>
        <p:spPr>
          <a:xfrm>
            <a:off x="991144" y="6211669"/>
            <a:ext cx="10785022" cy="369332"/>
          </a:xfrm>
          <a:prstGeom prst="rect">
            <a:avLst/>
          </a:prstGeom>
          <a:noFill/>
        </p:spPr>
        <p:txBody>
          <a:bodyPr wrap="square">
            <a:spAutoFit/>
          </a:bodyPr>
          <a:lstStyle/>
          <a:p>
            <a:r>
              <a:rPr lang="en-IN" dirty="0"/>
              <a:t>https://k21academy.com/microsoft-azure/dp-900/structured-data-vs-unstructured-data-vs-semi-structured-data</a:t>
            </a:r>
          </a:p>
        </p:txBody>
      </p:sp>
    </p:spTree>
    <p:extLst>
      <p:ext uri="{BB962C8B-B14F-4D97-AF65-F5344CB8AC3E}">
        <p14:creationId xmlns:p14="http://schemas.microsoft.com/office/powerpoint/2010/main" val="334497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209D783-5DE7-C62F-1112-274484C1280D}"/>
              </a:ext>
            </a:extLst>
          </p:cNvPr>
          <p:cNvGraphicFramePr>
            <a:graphicFrameLocks noGrp="1"/>
          </p:cNvGraphicFramePr>
          <p:nvPr>
            <p:extLst>
              <p:ext uri="{D42A27DB-BD31-4B8C-83A1-F6EECF244321}">
                <p14:modId xmlns:p14="http://schemas.microsoft.com/office/powerpoint/2010/main" val="1550564279"/>
              </p:ext>
            </p:extLst>
          </p:nvPr>
        </p:nvGraphicFramePr>
        <p:xfrm>
          <a:off x="120106" y="80391"/>
          <a:ext cx="11572966" cy="6697218"/>
        </p:xfrm>
        <a:graphic>
          <a:graphicData uri="http://schemas.openxmlformats.org/drawingml/2006/table">
            <a:tbl>
              <a:tblPr firstRow="1" bandRow="1">
                <a:tableStyleId>{5C22544A-7EE6-4342-B048-85BDC9FD1C3A}</a:tableStyleId>
              </a:tblPr>
              <a:tblGrid>
                <a:gridCol w="2886166">
                  <a:extLst>
                    <a:ext uri="{9D8B030D-6E8A-4147-A177-3AD203B41FA5}">
                      <a16:colId xmlns:a16="http://schemas.microsoft.com/office/drawing/2014/main" val="4240710326"/>
                    </a:ext>
                  </a:extLst>
                </a:gridCol>
                <a:gridCol w="2736669">
                  <a:extLst>
                    <a:ext uri="{9D8B030D-6E8A-4147-A177-3AD203B41FA5}">
                      <a16:colId xmlns:a16="http://schemas.microsoft.com/office/drawing/2014/main" val="814372923"/>
                    </a:ext>
                  </a:extLst>
                </a:gridCol>
                <a:gridCol w="3211648">
                  <a:extLst>
                    <a:ext uri="{9D8B030D-6E8A-4147-A177-3AD203B41FA5}">
                      <a16:colId xmlns:a16="http://schemas.microsoft.com/office/drawing/2014/main" val="3570037555"/>
                    </a:ext>
                  </a:extLst>
                </a:gridCol>
                <a:gridCol w="2738483">
                  <a:extLst>
                    <a:ext uri="{9D8B030D-6E8A-4147-A177-3AD203B41FA5}">
                      <a16:colId xmlns:a16="http://schemas.microsoft.com/office/drawing/2014/main" val="4149662273"/>
                    </a:ext>
                  </a:extLst>
                </a:gridCol>
              </a:tblGrid>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Properties</a:t>
                      </a:r>
                    </a:p>
                  </a:txBody>
                  <a:tcPr marL="101600" marR="101600" marT="101600" marB="101600"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Structured data</a:t>
                      </a:r>
                    </a:p>
                  </a:txBody>
                  <a:tcPr marL="101600" marR="101600" marT="101600" marB="101600"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Semi-structured data</a:t>
                      </a:r>
                    </a:p>
                  </a:txBody>
                  <a:tcPr marL="101600" marR="101600" marT="101600" marB="101600" anchor="ctr"/>
                </a:tc>
                <a:tc>
                  <a:txBody>
                    <a:bodyPr/>
                    <a:lstStyle/>
                    <a:p>
                      <a:r>
                        <a:rPr lang="en-IN" sz="1800" b="1" kern="1200" dirty="0">
                          <a:solidFill>
                            <a:schemeClr val="lt1"/>
                          </a:solidFill>
                          <a:effectLst/>
                          <a:latin typeface="+mn-lt"/>
                          <a:ea typeface="+mn-ea"/>
                          <a:cs typeface="+mn-cs"/>
                        </a:rPr>
                        <a:t>Unstructured data</a:t>
                      </a:r>
                      <a:endParaRPr lang="en-IN" dirty="0"/>
                    </a:p>
                  </a:txBody>
                  <a:tcPr/>
                </a:tc>
                <a:extLst>
                  <a:ext uri="{0D108BD9-81ED-4DB2-BD59-A6C34878D82A}">
                    <a16:rowId xmlns:a16="http://schemas.microsoft.com/office/drawing/2014/main" val="882182104"/>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Technology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based on Relational database table</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a:solidFill>
                            <a:schemeClr val="lt1"/>
                          </a:solidFill>
                          <a:effectLst/>
                          <a:latin typeface="+mn-lt"/>
                          <a:ea typeface="+mn-ea"/>
                          <a:cs typeface="+mn-cs"/>
                        </a:rPr>
                        <a:t>It is based on XML/RDF(Resource Description Framework).</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based on character and binary data</a:t>
                      </a:r>
                    </a:p>
                  </a:txBody>
                  <a:tcPr marL="101600" marR="101600" marT="139700" marB="139700" anchor="ctr"/>
                </a:tc>
                <a:extLst>
                  <a:ext uri="{0D108BD9-81ED-4DB2-BD59-A6C34878D82A}">
                    <a16:rowId xmlns:a16="http://schemas.microsoft.com/office/drawing/2014/main" val="4025698541"/>
                  </a:ext>
                </a:extLst>
              </a:tr>
              <a:tr h="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Flexibility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schema dependent and less flexible</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a:solidFill>
                            <a:schemeClr val="lt1"/>
                          </a:solidFill>
                          <a:effectLst/>
                          <a:latin typeface="+mn-lt"/>
                          <a:ea typeface="+mn-ea"/>
                          <a:cs typeface="+mn-cs"/>
                        </a:rPr>
                        <a:t>It is more flexible than structured data but less flexible than unstructured data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more flexible and there is absence of schema</a:t>
                      </a:r>
                    </a:p>
                  </a:txBody>
                  <a:tcPr marL="101600" marR="101600" marT="139700" marB="139700" anchor="ctr"/>
                </a:tc>
                <a:extLst>
                  <a:ext uri="{0D108BD9-81ED-4DB2-BD59-A6C34878D82A}">
                    <a16:rowId xmlns:a16="http://schemas.microsoft.com/office/drawing/2014/main" val="3725318215"/>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Scalability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very difficult to scale DB schema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It’s scaling is simpler than structured data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more scalable.</a:t>
                      </a:r>
                    </a:p>
                  </a:txBody>
                  <a:tcPr marL="101600" marR="101600" marT="139700" marB="139700" anchor="ctr"/>
                </a:tc>
                <a:extLst>
                  <a:ext uri="{0D108BD9-81ED-4DB2-BD59-A6C34878D82A}">
                    <a16:rowId xmlns:a16="http://schemas.microsoft.com/office/drawing/2014/main" val="2520187507"/>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Level of organizing</a:t>
                      </a: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Structured Data as name suggest this type of data is well organized and hence level of organizing is highest in this type of data.</a:t>
                      </a:r>
                      <a:endParaRPr lang="en-IN" sz="1600" b="1" kern="1200" dirty="0">
                        <a:solidFill>
                          <a:schemeClr val="lt1"/>
                        </a:solidFill>
                        <a:effectLst/>
                        <a:latin typeface="+mn-lt"/>
                        <a:ea typeface="+mn-ea"/>
                        <a:cs typeface="+mn-cs"/>
                      </a:endParaRP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On other hand in case of Semi Structured Data the data is organized up to some extent only and rest is non organized hence the level of organizing is less than that of Structured Data and higher than that of Unstructured Data.</a:t>
                      </a:r>
                      <a:endParaRPr lang="en-IN" sz="1600" b="1" kern="1200" dirty="0">
                        <a:solidFill>
                          <a:schemeClr val="lt1"/>
                        </a:solidFill>
                        <a:effectLst/>
                        <a:latin typeface="+mn-lt"/>
                        <a:ea typeface="+mn-ea"/>
                        <a:cs typeface="+mn-cs"/>
                      </a:endParaRP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In last, the data is fully non organized in case of Unstructured Data and hence level of organizing is lowest in case of Unstructured Data.</a:t>
                      </a:r>
                      <a:endParaRPr lang="en-IN" sz="1600" b="1" kern="1200" dirty="0">
                        <a:solidFill>
                          <a:schemeClr val="lt1"/>
                        </a:solidFill>
                        <a:effectLst/>
                        <a:latin typeface="+mn-lt"/>
                        <a:ea typeface="+mn-ea"/>
                        <a:cs typeface="+mn-cs"/>
                      </a:endParaRPr>
                    </a:p>
                  </a:txBody>
                  <a:tcPr/>
                </a:tc>
                <a:extLst>
                  <a:ext uri="{0D108BD9-81ED-4DB2-BD59-A6C34878D82A}">
                    <a16:rowId xmlns:a16="http://schemas.microsoft.com/office/drawing/2014/main" val="3579904101"/>
                  </a:ext>
                </a:extLst>
              </a:tr>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Query performance</a:t>
                      </a:r>
                    </a:p>
                  </a:txBody>
                  <a:tcPr anchor="ctr"/>
                </a:tc>
                <a:tc>
                  <a:txBody>
                    <a:bodyPr/>
                    <a:lstStyle/>
                    <a:p>
                      <a:pPr marL="0" algn="l" defTabSz="914400" rtl="0" eaLnBrk="1" latinLnBrk="0" hangingPunct="1">
                        <a:lnSpc>
                          <a:spcPct val="115000"/>
                        </a:lnSpc>
                        <a:spcBef>
                          <a:spcPts val="1900"/>
                        </a:spcBef>
                        <a:spcAft>
                          <a:spcPts val="1900"/>
                        </a:spcAft>
                      </a:pPr>
                      <a:r>
                        <a:rPr lang="en-US" sz="1800" b="1" kern="1200">
                          <a:solidFill>
                            <a:schemeClr val="lt1"/>
                          </a:solidFill>
                          <a:effectLst/>
                          <a:latin typeface="+mn-lt"/>
                          <a:ea typeface="+mn-ea"/>
                          <a:cs typeface="+mn-cs"/>
                        </a:rPr>
                        <a:t>Structured query allow complex joining </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Queries over anonymous nodes are possible</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Only textual queries are possible</a:t>
                      </a:r>
                    </a:p>
                  </a:txBody>
                  <a:tcPr anchor="ctr"/>
                </a:tc>
                <a:extLst>
                  <a:ext uri="{0D108BD9-81ED-4DB2-BD59-A6C34878D82A}">
                    <a16:rowId xmlns:a16="http://schemas.microsoft.com/office/drawing/2014/main" val="3367259165"/>
                  </a:ext>
                </a:extLst>
              </a:tr>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Robustness</a:t>
                      </a:r>
                    </a:p>
                  </a:txBody>
                  <a:tcPr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Very robust</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New technology, not very spread</a:t>
                      </a:r>
                    </a:p>
                  </a:txBody>
                  <a:tcPr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a:t>
                      </a:r>
                    </a:p>
                  </a:txBody>
                  <a:tcPr anchor="ctr"/>
                </a:tc>
                <a:extLst>
                  <a:ext uri="{0D108BD9-81ED-4DB2-BD59-A6C34878D82A}">
                    <a16:rowId xmlns:a16="http://schemas.microsoft.com/office/drawing/2014/main" val="4373549"/>
                  </a:ext>
                </a:extLst>
              </a:tr>
            </a:tbl>
          </a:graphicData>
        </a:graphic>
      </p:graphicFrame>
      <p:sp>
        <p:nvSpPr>
          <p:cNvPr id="5" name="TextBox 4">
            <a:extLst>
              <a:ext uri="{FF2B5EF4-FFF2-40B4-BE49-F238E27FC236}">
                <a16:creationId xmlns:a16="http://schemas.microsoft.com/office/drawing/2014/main" id="{AA7B24E4-76DA-1BF1-41C8-2419544DCF78}"/>
              </a:ext>
            </a:extLst>
          </p:cNvPr>
          <p:cNvSpPr txBox="1"/>
          <p:nvPr/>
        </p:nvSpPr>
        <p:spPr>
          <a:xfrm>
            <a:off x="801733" y="6602179"/>
            <a:ext cx="10112284" cy="369332"/>
          </a:xfrm>
          <a:prstGeom prst="rect">
            <a:avLst/>
          </a:prstGeom>
          <a:noFill/>
        </p:spPr>
        <p:txBody>
          <a:bodyPr wrap="square">
            <a:spAutoFit/>
          </a:bodyPr>
          <a:lstStyle/>
          <a:p>
            <a:r>
              <a:rPr lang="en-IN" dirty="0"/>
              <a:t>https://www.geeksforgeeks.org/difference-between-structured-semi-structured-and-unstructured-data</a:t>
            </a:r>
          </a:p>
        </p:txBody>
      </p:sp>
    </p:spTree>
    <p:extLst>
      <p:ext uri="{BB962C8B-B14F-4D97-AF65-F5344CB8AC3E}">
        <p14:creationId xmlns:p14="http://schemas.microsoft.com/office/powerpoint/2010/main" val="1870173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6A2AB-4D5C-306A-680E-A2AA9E6DB11E}"/>
              </a:ext>
            </a:extLst>
          </p:cNvPr>
          <p:cNvSpPr txBox="1"/>
          <p:nvPr/>
        </p:nvSpPr>
        <p:spPr>
          <a:xfrm>
            <a:off x="0" y="0"/>
            <a:ext cx="12143014" cy="390363"/>
          </a:xfrm>
          <a:prstGeom prst="rect">
            <a:avLst/>
          </a:prstGeom>
          <a:noFill/>
        </p:spPr>
        <p:txBody>
          <a:bodyPr wrap="square">
            <a:spAutoFit/>
          </a:bodyPr>
          <a:lstStyle/>
          <a:p>
            <a:pPr algn="ctr">
              <a:lnSpc>
                <a:spcPct val="115000"/>
              </a:lnSpc>
            </a:pPr>
            <a:r>
              <a:rPr lang="en-IN" sz="1800" b="1" dirty="0">
                <a:solidFill>
                  <a:srgbClr val="222222"/>
                </a:solidFill>
                <a:effectLst/>
                <a:latin typeface="Calibri" panose="020F0502020204030204" pitchFamily="34" charset="0"/>
                <a:ea typeface="Calibri" panose="020F0502020204030204" pitchFamily="34" charset="0"/>
              </a:rPr>
              <a:t>Explain 5 V's?</a:t>
            </a:r>
            <a:endParaRPr lang="en-IN" sz="1400" b="1" dirty="0">
              <a:effectLst/>
              <a:latin typeface="Arial" panose="020B0604020202020204" pitchFamily="34" charset="0"/>
              <a:ea typeface="Arial" panose="020B0604020202020204" pitchFamily="34" charset="0"/>
            </a:endParaRPr>
          </a:p>
        </p:txBody>
      </p:sp>
      <p:pic>
        <p:nvPicPr>
          <p:cNvPr id="3" name="image23.png">
            <a:extLst>
              <a:ext uri="{FF2B5EF4-FFF2-40B4-BE49-F238E27FC236}">
                <a16:creationId xmlns:a16="http://schemas.microsoft.com/office/drawing/2014/main" id="{C6F29BB4-B9D0-F337-FE2D-4854AA058825}"/>
              </a:ext>
            </a:extLst>
          </p:cNvPr>
          <p:cNvPicPr/>
          <p:nvPr/>
        </p:nvPicPr>
        <p:blipFill>
          <a:blip r:embed="rId2">
            <a:alphaModFix amt="89000"/>
          </a:blip>
          <a:srcRect/>
          <a:stretch>
            <a:fillRect/>
          </a:stretch>
        </p:blipFill>
        <p:spPr>
          <a:xfrm>
            <a:off x="652507" y="1110025"/>
            <a:ext cx="3266349" cy="2599826"/>
          </a:xfrm>
          <a:prstGeom prst="rect">
            <a:avLst/>
          </a:prstGeom>
          <a:ln/>
        </p:spPr>
      </p:pic>
      <p:sp>
        <p:nvSpPr>
          <p:cNvPr id="5" name="TextBox 4">
            <a:extLst>
              <a:ext uri="{FF2B5EF4-FFF2-40B4-BE49-F238E27FC236}">
                <a16:creationId xmlns:a16="http://schemas.microsoft.com/office/drawing/2014/main" id="{DC2BCCE6-41CD-1329-484C-06D1249EC09B}"/>
              </a:ext>
            </a:extLst>
          </p:cNvPr>
          <p:cNvSpPr txBox="1"/>
          <p:nvPr/>
        </p:nvSpPr>
        <p:spPr>
          <a:xfrm>
            <a:off x="4008663" y="1315815"/>
            <a:ext cx="7780565" cy="4141583"/>
          </a:xfrm>
          <a:prstGeom prst="rect">
            <a:avLst/>
          </a:prstGeom>
          <a:noFill/>
        </p:spPr>
        <p:txBody>
          <a:bodyPr wrap="square">
            <a:spAutoFit/>
          </a:bodyPr>
          <a:lstStyle/>
          <a:p>
            <a:pPr marL="342900" lvl="0" indent="-342900">
              <a:lnSpc>
                <a:spcPct val="115000"/>
              </a:lnSpc>
              <a:buFont typeface="+mj-lt"/>
              <a:buAutoNum type="arabicPeriod"/>
            </a:pPr>
            <a:r>
              <a:rPr lang="en-IN" sz="1800" b="1" u="none" strike="noStrike" dirty="0">
                <a:solidFill>
                  <a:srgbClr val="222222"/>
                </a:solidFill>
                <a:effectLst/>
                <a:latin typeface="Calibri" panose="020F0502020204030204" pitchFamily="34" charset="0"/>
                <a:ea typeface="Calibri" panose="020F0502020204030204" pitchFamily="34" charset="0"/>
              </a:rPr>
              <a:t>Volume </a:t>
            </a:r>
            <a:r>
              <a:rPr lang="en-IN" sz="1800" u="none" strike="noStrike" dirty="0">
                <a:solidFill>
                  <a:srgbClr val="222222"/>
                </a:solidFill>
                <a:effectLst/>
                <a:latin typeface="Calibri" panose="020F0502020204030204" pitchFamily="34" charset="0"/>
                <a:ea typeface="Calibri" panose="020F0502020204030204" pitchFamily="34" charset="0"/>
              </a:rPr>
              <a:t>- the amount of data</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Big data volume defines the ‘</a:t>
            </a:r>
            <a:r>
              <a:rPr lang="en-IN" sz="1800" u="none" strike="noStrike" dirty="0">
                <a:solidFill>
                  <a:srgbClr val="FF0000"/>
                </a:solidFill>
                <a:effectLst/>
                <a:latin typeface="Calibri" panose="020F0502020204030204" pitchFamily="34" charset="0"/>
                <a:ea typeface="Calibri" panose="020F0502020204030204" pitchFamily="34" charset="0"/>
              </a:rPr>
              <a:t>amount’ of data that is produced</a:t>
            </a:r>
            <a:r>
              <a:rPr lang="en-IN" sz="1800" u="none" strike="noStrike" dirty="0">
                <a:solidFill>
                  <a:srgbClr val="222222"/>
                </a:solidFill>
                <a:effectLst/>
                <a:latin typeface="Calibri" panose="020F0502020204030204" pitchFamily="34" charset="0"/>
                <a:ea typeface="Calibri" panose="020F0502020204030204" pitchFamily="34" charset="0"/>
              </a:rPr>
              <a:t>. The value of data is also dependent on the </a:t>
            </a:r>
            <a:r>
              <a:rPr lang="en-IN" sz="1800" u="none" strike="noStrike" dirty="0">
                <a:solidFill>
                  <a:srgbClr val="7030A0"/>
                </a:solidFill>
                <a:effectLst/>
                <a:latin typeface="Calibri" panose="020F0502020204030204" pitchFamily="34" charset="0"/>
                <a:ea typeface="Calibri" panose="020F0502020204030204" pitchFamily="34" charset="0"/>
              </a:rPr>
              <a:t>size of the data</a:t>
            </a:r>
            <a:r>
              <a:rPr lang="en-IN" sz="1800" u="none" strike="noStrike" dirty="0">
                <a:solidFill>
                  <a:srgbClr val="222222"/>
                </a:solidFill>
                <a:effectLst/>
                <a:latin typeface="Calibri" panose="020F0502020204030204" pitchFamily="34" charset="0"/>
                <a:ea typeface="Calibri" panose="020F0502020204030204" pitchFamily="34" charset="0"/>
              </a:rPr>
              <a:t>.</a:t>
            </a: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Today data is generated from various sources in different formats.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Some of these </a:t>
            </a:r>
            <a:r>
              <a:rPr lang="en-IN" sz="1800" u="none" strike="noStrike" dirty="0">
                <a:solidFill>
                  <a:srgbClr val="FFC000"/>
                </a:solidFill>
                <a:effectLst/>
                <a:latin typeface="Calibri" panose="020F0502020204030204" pitchFamily="34" charset="0"/>
                <a:ea typeface="Calibri" panose="020F0502020204030204" pitchFamily="34" charset="0"/>
              </a:rPr>
              <a:t>data formats include word and excel documents</a:t>
            </a:r>
            <a:r>
              <a:rPr lang="en-IN" sz="1800" u="none" strike="noStrike" dirty="0">
                <a:solidFill>
                  <a:srgbClr val="222222"/>
                </a:solidFill>
                <a:effectLst/>
                <a:latin typeface="Calibri" panose="020F0502020204030204" pitchFamily="34" charset="0"/>
                <a:ea typeface="Calibri" panose="020F0502020204030204" pitchFamily="34" charset="0"/>
              </a:rPr>
              <a:t>, </a:t>
            </a:r>
            <a:r>
              <a:rPr lang="en-IN" sz="1800" u="none" strike="noStrike" dirty="0">
                <a:solidFill>
                  <a:srgbClr val="00B050"/>
                </a:solidFill>
                <a:effectLst/>
                <a:latin typeface="Calibri" panose="020F0502020204030204" pitchFamily="34" charset="0"/>
                <a:ea typeface="Calibri" panose="020F0502020204030204" pitchFamily="34" charset="0"/>
              </a:rPr>
              <a:t>PDFs and reports along with media content such as images and videos</a:t>
            </a:r>
            <a:r>
              <a:rPr lang="en-IN" sz="1800" u="none" strike="noStrike" dirty="0">
                <a:solidFill>
                  <a:srgbClr val="222222"/>
                </a:solidFill>
                <a:effectLst/>
                <a:latin typeface="Calibri" panose="020F0502020204030204" pitchFamily="34" charset="0"/>
                <a:ea typeface="Calibri" panose="020F0502020204030204" pitchFamily="34" charset="0"/>
              </a:rPr>
              <a:t>.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Due to the </a:t>
            </a:r>
            <a:r>
              <a:rPr lang="en-IN" sz="1800" u="none" strike="noStrike" dirty="0">
                <a:solidFill>
                  <a:srgbClr val="C00000"/>
                </a:solidFill>
                <a:effectLst/>
                <a:latin typeface="Calibri" panose="020F0502020204030204" pitchFamily="34" charset="0"/>
                <a:ea typeface="Calibri" panose="020F0502020204030204" pitchFamily="34" charset="0"/>
              </a:rPr>
              <a:t>data explosion </a:t>
            </a:r>
            <a:r>
              <a:rPr lang="en-IN" sz="1800" u="none" strike="noStrike" dirty="0">
                <a:solidFill>
                  <a:srgbClr val="222222"/>
                </a:solidFill>
                <a:effectLst/>
                <a:latin typeface="Calibri" panose="020F0502020204030204" pitchFamily="34" charset="0"/>
                <a:ea typeface="Calibri" panose="020F0502020204030204" pitchFamily="34" charset="0"/>
              </a:rPr>
              <a:t>caused by </a:t>
            </a:r>
            <a:r>
              <a:rPr lang="en-IN" sz="1800" u="none" strike="noStrike" dirty="0">
                <a:solidFill>
                  <a:srgbClr val="FFC000"/>
                </a:solidFill>
                <a:effectLst/>
                <a:latin typeface="Calibri" panose="020F0502020204030204" pitchFamily="34" charset="0"/>
                <a:ea typeface="Calibri" panose="020F0502020204030204" pitchFamily="34" charset="0"/>
              </a:rPr>
              <a:t>digital and social media</a:t>
            </a:r>
            <a:r>
              <a:rPr lang="en-IN" sz="1800" u="none" strike="noStrike" dirty="0">
                <a:solidFill>
                  <a:srgbClr val="222222"/>
                </a:solidFill>
                <a:effectLst/>
                <a:latin typeface="Calibri" panose="020F0502020204030204" pitchFamily="34" charset="0"/>
                <a:ea typeface="Calibri" panose="020F0502020204030204" pitchFamily="34" charset="0"/>
              </a:rPr>
              <a:t>, data is rapidly being produced in such large chunks, it has become challenging for enterprises to store and process it using conventional methods of business intelligence and analytics.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7030A0"/>
                </a:solidFill>
                <a:effectLst/>
                <a:latin typeface="Calibri" panose="020F0502020204030204" pitchFamily="34" charset="0"/>
                <a:ea typeface="Calibri" panose="020F0502020204030204" pitchFamily="34" charset="0"/>
              </a:rPr>
              <a:t>Enterprises</a:t>
            </a:r>
            <a:r>
              <a:rPr lang="en-IN" sz="1800" u="none" strike="noStrike" dirty="0">
                <a:solidFill>
                  <a:srgbClr val="222222"/>
                </a:solidFill>
                <a:effectLst/>
                <a:latin typeface="Calibri" panose="020F0502020204030204" pitchFamily="34" charset="0"/>
                <a:ea typeface="Calibri" panose="020F0502020204030204" pitchFamily="34" charset="0"/>
              </a:rPr>
              <a:t> must implement </a:t>
            </a:r>
            <a:r>
              <a:rPr lang="en-IN" sz="1800" u="none" strike="noStrike" dirty="0">
                <a:solidFill>
                  <a:srgbClr val="00B050"/>
                </a:solidFill>
                <a:effectLst/>
                <a:latin typeface="Calibri" panose="020F0502020204030204" pitchFamily="34" charset="0"/>
                <a:ea typeface="Calibri" panose="020F0502020204030204" pitchFamily="34" charset="0"/>
              </a:rPr>
              <a:t>modern business intelligence tools </a:t>
            </a:r>
            <a:r>
              <a:rPr lang="en-IN" sz="1800" u="none" strike="noStrike" dirty="0">
                <a:solidFill>
                  <a:srgbClr val="222222"/>
                </a:solidFill>
                <a:effectLst/>
                <a:latin typeface="Calibri" panose="020F0502020204030204" pitchFamily="34" charset="0"/>
                <a:ea typeface="Calibri" panose="020F0502020204030204" pitchFamily="34" charset="0"/>
              </a:rPr>
              <a:t>to effectively </a:t>
            </a:r>
            <a:r>
              <a:rPr lang="en-IN" sz="1800" u="none" strike="noStrike" dirty="0">
                <a:solidFill>
                  <a:srgbClr val="7030A0"/>
                </a:solidFill>
                <a:effectLst/>
                <a:latin typeface="Calibri" panose="020F0502020204030204" pitchFamily="34" charset="0"/>
                <a:ea typeface="Calibri" panose="020F0502020204030204" pitchFamily="34" charset="0"/>
              </a:rPr>
              <a:t>capture, store and process such unprecedented amounts of data in real-time</a:t>
            </a:r>
            <a:r>
              <a:rPr lang="en-IN" sz="1800" u="none" strike="noStrike" dirty="0">
                <a:solidFill>
                  <a:srgbClr val="222222"/>
                </a:solidFill>
                <a:effectLst/>
                <a:latin typeface="Calibri" panose="020F0502020204030204" pitchFamily="34" charset="0"/>
                <a:ea typeface="Calibri" panose="020F0502020204030204" pitchFamily="34" charset="0"/>
              </a:rPr>
              <a:t>.</a:t>
            </a:r>
            <a:endParaRPr lang="en-IN" sz="1800" u="none" strike="noStrike" dirty="0">
              <a:effectLst/>
              <a:latin typeface="Arial" panose="020B0604020202020204" pitchFamily="34" charset="0"/>
              <a:ea typeface="Arial" panose="020B0604020202020204" pitchFamily="34" charset="0"/>
            </a:endParaRPr>
          </a:p>
          <a:p>
            <a:pPr lvl="0">
              <a:lnSpc>
                <a:spcPct val="115000"/>
              </a:lnSpc>
            </a:pPr>
            <a:endParaRPr lang="en-IN" sz="14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5777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9B2B52-0FDE-717E-FD04-D671DA6FB279}"/>
              </a:ext>
            </a:extLst>
          </p:cNvPr>
          <p:cNvSpPr txBox="1"/>
          <p:nvPr/>
        </p:nvSpPr>
        <p:spPr>
          <a:xfrm>
            <a:off x="442504" y="406071"/>
            <a:ext cx="10922182" cy="2862322"/>
          </a:xfrm>
          <a:prstGeom prst="rect">
            <a:avLst/>
          </a:prstGeom>
          <a:noFill/>
        </p:spPr>
        <p:txBody>
          <a:bodyPr wrap="square">
            <a:spAutoFit/>
          </a:bodyPr>
          <a:lstStyle/>
          <a:p>
            <a:r>
              <a:rPr lang="en-US" b="1" dirty="0"/>
              <a:t>Velocity </a:t>
            </a:r>
            <a:r>
              <a:rPr lang="en-US" dirty="0"/>
              <a:t>- ”How often </a:t>
            </a:r>
            <a:r>
              <a:rPr lang="en-US" dirty="0">
                <a:solidFill>
                  <a:srgbClr val="7030A0"/>
                </a:solidFill>
              </a:rPr>
              <a:t>new data is created and needs to be stored”</a:t>
            </a:r>
          </a:p>
          <a:p>
            <a:endParaRPr lang="en-US" dirty="0">
              <a:solidFill>
                <a:srgbClr val="7030A0"/>
              </a:solidFill>
            </a:endParaRPr>
          </a:p>
          <a:p>
            <a:endParaRPr lang="en-US" dirty="0"/>
          </a:p>
          <a:p>
            <a:pPr marL="285750" indent="-285750">
              <a:buFont typeface="Arial" panose="020B0604020202020204" pitchFamily="34" charset="0"/>
              <a:buChar char="•"/>
            </a:pPr>
            <a:r>
              <a:rPr lang="en-US" dirty="0"/>
              <a:t>Velocity refers to the speed at which the data is generated, collected and analyzed. </a:t>
            </a:r>
          </a:p>
          <a:p>
            <a:pPr marL="285750" indent="-285750">
              <a:buFont typeface="Arial" panose="020B0604020202020204" pitchFamily="34" charset="0"/>
              <a:buChar char="•"/>
            </a:pPr>
            <a:r>
              <a:rPr lang="en-US" dirty="0"/>
              <a:t>Data continuously flows through multiple channels such as computer systems, networks, social media, mobile phones etc. </a:t>
            </a:r>
          </a:p>
          <a:p>
            <a:pPr marL="285750" indent="-285750">
              <a:buFont typeface="Arial" panose="020B0604020202020204" pitchFamily="34" charset="0"/>
              <a:buChar char="•"/>
            </a:pPr>
            <a:r>
              <a:rPr lang="en-US" dirty="0"/>
              <a:t>The flow of data will be huge and continuous in big data.</a:t>
            </a:r>
          </a:p>
          <a:p>
            <a:pPr marL="285750" indent="-285750">
              <a:buFont typeface="Arial" panose="020B0604020202020204" pitchFamily="34" charset="0"/>
              <a:buChar char="•"/>
            </a:pPr>
            <a:r>
              <a:rPr lang="en-US" dirty="0"/>
              <a:t>The speed at which data can be accessed has a direct impact on making timely and accurate business decisions. </a:t>
            </a:r>
          </a:p>
          <a:p>
            <a:pPr marL="285750" indent="-285750">
              <a:buFont typeface="Arial" panose="020B0604020202020204" pitchFamily="34" charset="0"/>
              <a:buChar char="•"/>
            </a:pPr>
            <a:r>
              <a:rPr lang="en-US" dirty="0"/>
              <a:t>Even a limited amount of data that is available in real-time yields better business results than a large volume of data that needs a long time to capture and analyze.</a:t>
            </a:r>
          </a:p>
        </p:txBody>
      </p:sp>
      <p:sp>
        <p:nvSpPr>
          <p:cNvPr id="5" name="TextBox 4">
            <a:extLst>
              <a:ext uri="{FF2B5EF4-FFF2-40B4-BE49-F238E27FC236}">
                <a16:creationId xmlns:a16="http://schemas.microsoft.com/office/drawing/2014/main" id="{2E339AC0-B8F7-2A76-EB68-84B4ED246BB3}"/>
              </a:ext>
            </a:extLst>
          </p:cNvPr>
          <p:cNvSpPr txBox="1"/>
          <p:nvPr/>
        </p:nvSpPr>
        <p:spPr>
          <a:xfrm>
            <a:off x="442504" y="3429000"/>
            <a:ext cx="10922182" cy="2620204"/>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Variety</a:t>
            </a:r>
            <a:r>
              <a:rPr lang="en-IN" sz="1800" dirty="0">
                <a:solidFill>
                  <a:srgbClr val="222222"/>
                </a:solidFill>
                <a:effectLst/>
                <a:latin typeface="Calibri" panose="020F0502020204030204" pitchFamily="34" charset="0"/>
                <a:ea typeface="Calibri" panose="020F0502020204030204" pitchFamily="34" charset="0"/>
              </a:rPr>
              <a:t> - “</a:t>
            </a:r>
            <a:r>
              <a:rPr lang="en-IN" sz="1800" dirty="0">
                <a:solidFill>
                  <a:srgbClr val="FFC000"/>
                </a:solidFill>
                <a:effectLst/>
                <a:latin typeface="Calibri" panose="020F0502020204030204" pitchFamily="34" charset="0"/>
                <a:ea typeface="Calibri" panose="020F0502020204030204" pitchFamily="34" charset="0"/>
              </a:rPr>
              <a:t>How heterogeneous data types </a:t>
            </a:r>
            <a:r>
              <a:rPr lang="en-IN" sz="1800" dirty="0">
                <a:solidFill>
                  <a:srgbClr val="222222"/>
                </a:solidFill>
                <a:effectLst/>
                <a:latin typeface="Calibri" panose="020F0502020204030204" pitchFamily="34" charset="0"/>
                <a:ea typeface="Calibri" panose="020F0502020204030204" pitchFamily="34" charset="0"/>
              </a:rPr>
              <a:t>are”</a:t>
            </a:r>
            <a:endParaRPr lang="en-IN" sz="14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While the volume and velocity of data are important factors that add value to a business, Variety refers to different formats of data that are created like structured, semi-structured and unstructured data.</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While structured data is one whose format, length and volume are clearly defined, semi-structured data is one that may partially conform to a specific data format. </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On the other hand, unstructured data is unorganized data and doesn’t conform with the traditional data formats. </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Data generated via digital and social media (images, videos, tweets, etc.) can be classified as unstructured data.</a:t>
            </a:r>
            <a:endParaRPr lang="en-IN" sz="14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8158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7E6C1-D6B8-6231-F3CF-D260FB60B11B}"/>
              </a:ext>
            </a:extLst>
          </p:cNvPr>
          <p:cNvSpPr txBox="1"/>
          <p:nvPr/>
        </p:nvSpPr>
        <p:spPr>
          <a:xfrm>
            <a:off x="457200" y="751344"/>
            <a:ext cx="11266714" cy="4524315"/>
          </a:xfrm>
          <a:prstGeom prst="rect">
            <a:avLst/>
          </a:prstGeom>
          <a:noFill/>
        </p:spPr>
        <p:txBody>
          <a:bodyPr wrap="square">
            <a:spAutoFit/>
          </a:bodyPr>
          <a:lstStyle/>
          <a:p>
            <a:r>
              <a:rPr lang="en-US" dirty="0"/>
              <a:t>Veracity - the quality or trustworthiness of the data</a:t>
            </a:r>
          </a:p>
          <a:p>
            <a:pPr marL="285750" indent="-285750">
              <a:buFont typeface="Arial" panose="020B0604020202020204" pitchFamily="34" charset="0"/>
              <a:buChar char="•"/>
            </a:pPr>
            <a:r>
              <a:rPr lang="en-US" dirty="0"/>
              <a:t>The Veracity of big data or Validity, as it is more commonly known, is the assurance of quality or credibility of the collected data. </a:t>
            </a:r>
          </a:p>
          <a:p>
            <a:endParaRPr lang="en-US" dirty="0"/>
          </a:p>
          <a:p>
            <a:pPr marL="285750" indent="-285750">
              <a:buFont typeface="Arial" panose="020B0604020202020204" pitchFamily="34" charset="0"/>
              <a:buChar char="•"/>
            </a:pPr>
            <a:r>
              <a:rPr lang="en-US" dirty="0"/>
              <a:t>Can you trust the data that you have collected? Is this data credible enough to glean insights from? Should we be basing our business decisions on the insights gathered from this data? All these questions and more, are answered when the veracity of the data is known.</a:t>
            </a:r>
          </a:p>
          <a:p>
            <a:endParaRPr lang="en-US" dirty="0"/>
          </a:p>
          <a:p>
            <a:pPr marL="285750" indent="-285750">
              <a:buFont typeface="Arial" panose="020B0604020202020204" pitchFamily="34" charset="0"/>
              <a:buChar char="•"/>
            </a:pPr>
            <a:r>
              <a:rPr lang="en-US" dirty="0"/>
              <a:t>Since big data is vast and involves so many data sources, there is the possibility that not all collected data will be of good quality or accurate in nature. </a:t>
            </a:r>
          </a:p>
          <a:p>
            <a:endParaRPr lang="en-US" dirty="0"/>
          </a:p>
          <a:p>
            <a:pPr marL="285750" indent="-285750">
              <a:buFont typeface="Arial" panose="020B0604020202020204" pitchFamily="34" charset="0"/>
              <a:buChar char="•"/>
            </a:pPr>
            <a:r>
              <a:rPr lang="en-US" dirty="0"/>
              <a:t>Hence, when processing big data sets, it is important that the validity of the data is checked before proceeding for processing.</a:t>
            </a:r>
          </a:p>
          <a:p>
            <a:endParaRPr lang="en-US" dirty="0"/>
          </a:p>
          <a:p>
            <a:pPr marL="285750" indent="-285750">
              <a:buFont typeface="Arial" panose="020B0604020202020204" pitchFamily="34" charset="0"/>
              <a:buChar char="•"/>
            </a:pPr>
            <a:r>
              <a:rPr lang="en-US" dirty="0"/>
              <a:t>It refers to the assurance of quality/integrity/credibility/accuracy of the data. Since the data is collected from multiple sources, we need to check the data for accuracy before using it for business insights.</a:t>
            </a:r>
          </a:p>
        </p:txBody>
      </p:sp>
    </p:spTree>
    <p:extLst>
      <p:ext uri="{BB962C8B-B14F-4D97-AF65-F5344CB8AC3E}">
        <p14:creationId xmlns:p14="http://schemas.microsoft.com/office/powerpoint/2010/main" val="364340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6FC7B-2727-CF96-B3EF-E420AD1307D8}"/>
              </a:ext>
            </a:extLst>
          </p:cNvPr>
          <p:cNvSpPr txBox="1"/>
          <p:nvPr/>
        </p:nvSpPr>
        <p:spPr>
          <a:xfrm>
            <a:off x="638992" y="638805"/>
            <a:ext cx="10914016" cy="4247317"/>
          </a:xfrm>
          <a:prstGeom prst="rect">
            <a:avLst/>
          </a:prstGeom>
          <a:noFill/>
        </p:spPr>
        <p:txBody>
          <a:bodyPr wrap="square">
            <a:spAutoFit/>
          </a:bodyPr>
          <a:lstStyle/>
          <a:p>
            <a:r>
              <a:rPr lang="en-US" dirty="0"/>
              <a:t>Value - the significance of data or worth of the data being extracted.</a:t>
            </a:r>
          </a:p>
          <a:p>
            <a:pPr marL="285750" indent="-285750">
              <a:buFont typeface="Arial" panose="020B0604020202020204" pitchFamily="34" charset="0"/>
              <a:buChar char="•"/>
            </a:pPr>
            <a:r>
              <a:rPr lang="en-US" dirty="0"/>
              <a:t>Although data is being produced in large volumes today, just collecting it is of no use. </a:t>
            </a:r>
          </a:p>
          <a:p>
            <a:pPr marL="285750" indent="-285750">
              <a:buFont typeface="Arial" panose="020B0604020202020204" pitchFamily="34" charset="0"/>
              <a:buChar char="•"/>
            </a:pPr>
            <a:r>
              <a:rPr lang="en-US" dirty="0"/>
              <a:t>Instead, data from which business insights are garnered add ‘value’ to the company. </a:t>
            </a:r>
          </a:p>
          <a:p>
            <a:pPr marL="285750" indent="-285750">
              <a:buFont typeface="Arial" panose="020B0604020202020204" pitchFamily="34" charset="0"/>
              <a:buChar char="•"/>
            </a:pPr>
            <a:r>
              <a:rPr lang="en-US" dirty="0"/>
              <a:t>In the context of big data, value amounts to how worthy the data is of positively impacting a company’s business. </a:t>
            </a:r>
          </a:p>
          <a:p>
            <a:pPr marL="285750" indent="-285750">
              <a:buFont typeface="Arial" panose="020B0604020202020204" pitchFamily="34" charset="0"/>
              <a:buChar char="•"/>
            </a:pPr>
            <a:r>
              <a:rPr lang="en-US" dirty="0"/>
              <a:t>This is where big data analytics come into the picture. While many companies have invested in establishing data aggregation and storage infrastructure in their organizations, they fail to understand that the aggregation of data doesn’t equal value addition. </a:t>
            </a:r>
          </a:p>
          <a:p>
            <a:pPr marL="285750" indent="-285750">
              <a:buFont typeface="Arial" panose="020B0604020202020204" pitchFamily="34" charset="0"/>
              <a:buChar char="•"/>
            </a:pPr>
            <a:r>
              <a:rPr lang="en-US" dirty="0"/>
              <a:t>What you do with the collected data is what matters. With the help of advanced data analytics, useful insights can be derived from the collected data. </a:t>
            </a:r>
          </a:p>
          <a:p>
            <a:pPr marL="285750" indent="-285750">
              <a:buFont typeface="Arial" panose="020B0604020202020204" pitchFamily="34" charset="0"/>
              <a:buChar char="•"/>
            </a:pPr>
            <a:r>
              <a:rPr lang="en-US" dirty="0"/>
              <a:t>These insights, in turn, are what add value to the decision-making process.</a:t>
            </a:r>
          </a:p>
          <a:p>
            <a:pPr marL="285750" indent="-285750">
              <a:buFont typeface="Arial" panose="020B0604020202020204" pitchFamily="34" charset="0"/>
              <a:buChar char="•"/>
            </a:pPr>
            <a:r>
              <a:rPr lang="en-US" dirty="0"/>
              <a:t>One way to ensure that the value of big data is considerable and worth investing time and effort into, is by conducting a cost Vs benefit analysis. </a:t>
            </a:r>
          </a:p>
          <a:p>
            <a:pPr marL="285750" indent="-285750">
              <a:buFont typeface="Arial" panose="020B0604020202020204" pitchFamily="34" charset="0"/>
              <a:buChar char="•"/>
            </a:pPr>
            <a:r>
              <a:rPr lang="en-US" dirty="0"/>
              <a:t>The most important part of big data is to understand the costs and benefits of collecting and analyzing the data to ensure that ultimately the data can be monetized.</a:t>
            </a:r>
          </a:p>
        </p:txBody>
      </p:sp>
    </p:spTree>
    <p:extLst>
      <p:ext uri="{BB962C8B-B14F-4D97-AF65-F5344CB8AC3E}">
        <p14:creationId xmlns:p14="http://schemas.microsoft.com/office/powerpoint/2010/main" val="195125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93E11D-85C0-E869-CB20-672A00A0E802}"/>
              </a:ext>
            </a:extLst>
          </p:cNvPr>
          <p:cNvPicPr>
            <a:picLocks noChangeAspect="1"/>
          </p:cNvPicPr>
          <p:nvPr/>
        </p:nvPicPr>
        <p:blipFill>
          <a:blip r:embed="rId2"/>
          <a:stretch>
            <a:fillRect/>
          </a:stretch>
        </p:blipFill>
        <p:spPr>
          <a:xfrm>
            <a:off x="1211413" y="0"/>
            <a:ext cx="10127147" cy="6876756"/>
          </a:xfrm>
          <a:prstGeom prst="rect">
            <a:avLst/>
          </a:prstGeom>
        </p:spPr>
      </p:pic>
    </p:spTree>
    <p:extLst>
      <p:ext uri="{BB962C8B-B14F-4D97-AF65-F5344CB8AC3E}">
        <p14:creationId xmlns:p14="http://schemas.microsoft.com/office/powerpoint/2010/main" val="12782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1B1CE-EE87-6C29-E59E-DD855E401D9F}"/>
              </a:ext>
            </a:extLst>
          </p:cNvPr>
          <p:cNvPicPr>
            <a:picLocks noChangeAspect="1"/>
          </p:cNvPicPr>
          <p:nvPr/>
        </p:nvPicPr>
        <p:blipFill>
          <a:blip r:embed="rId2"/>
          <a:stretch>
            <a:fillRect/>
          </a:stretch>
        </p:blipFill>
        <p:spPr>
          <a:xfrm>
            <a:off x="1147598" y="178551"/>
            <a:ext cx="9550881" cy="6605400"/>
          </a:xfrm>
          <a:prstGeom prst="rect">
            <a:avLst/>
          </a:prstGeom>
        </p:spPr>
      </p:pic>
    </p:spTree>
    <p:extLst>
      <p:ext uri="{BB962C8B-B14F-4D97-AF65-F5344CB8AC3E}">
        <p14:creationId xmlns:p14="http://schemas.microsoft.com/office/powerpoint/2010/main" val="261012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A92B3-DADE-15EF-4F55-49FFE1EDD5B3}"/>
              </a:ext>
            </a:extLst>
          </p:cNvPr>
          <p:cNvPicPr>
            <a:picLocks noChangeAspect="1"/>
          </p:cNvPicPr>
          <p:nvPr/>
        </p:nvPicPr>
        <p:blipFill>
          <a:blip r:embed="rId2"/>
          <a:stretch>
            <a:fillRect/>
          </a:stretch>
        </p:blipFill>
        <p:spPr>
          <a:xfrm>
            <a:off x="1604256" y="914735"/>
            <a:ext cx="9765425" cy="5642819"/>
          </a:xfrm>
          <a:prstGeom prst="rect">
            <a:avLst/>
          </a:prstGeom>
        </p:spPr>
      </p:pic>
    </p:spTree>
    <p:extLst>
      <p:ext uri="{BB962C8B-B14F-4D97-AF65-F5344CB8AC3E}">
        <p14:creationId xmlns:p14="http://schemas.microsoft.com/office/powerpoint/2010/main" val="290650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9A1D7-818E-245E-EC43-589A32C3799B}"/>
              </a:ext>
            </a:extLst>
          </p:cNvPr>
          <p:cNvPicPr>
            <a:picLocks noChangeAspect="1"/>
          </p:cNvPicPr>
          <p:nvPr/>
        </p:nvPicPr>
        <p:blipFill>
          <a:blip r:embed="rId2"/>
          <a:stretch>
            <a:fillRect/>
          </a:stretch>
        </p:blipFill>
        <p:spPr>
          <a:xfrm>
            <a:off x="632119" y="649587"/>
            <a:ext cx="9651430" cy="6110441"/>
          </a:xfrm>
          <a:prstGeom prst="rect">
            <a:avLst/>
          </a:prstGeom>
        </p:spPr>
      </p:pic>
    </p:spTree>
    <p:extLst>
      <p:ext uri="{BB962C8B-B14F-4D97-AF65-F5344CB8AC3E}">
        <p14:creationId xmlns:p14="http://schemas.microsoft.com/office/powerpoint/2010/main" val="2403315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320040" y="877388"/>
            <a:ext cx="11462657" cy="3139321"/>
          </a:xfrm>
          <a:prstGeom prst="rect">
            <a:avLst/>
          </a:prstGeom>
          <a:noFill/>
        </p:spPr>
        <p:txBody>
          <a:bodyPr wrap="square" rtlCol="0">
            <a:spAutoFit/>
          </a:bodyPr>
          <a:lstStyle/>
          <a:p>
            <a:r>
              <a:rPr lang="en-US" dirty="0"/>
              <a:t>A number of business drivers are at the core of this success and explain why Big Data has quickly risen to become one of the most coveted topics in the industry. Six main business drivers can be identified:</a:t>
            </a:r>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r>
              <a:rPr lang="en-US" dirty="0"/>
              <a:t>The digitization of society;</a:t>
            </a:r>
          </a:p>
          <a:p>
            <a:pPr>
              <a:buFont typeface="+mj-lt"/>
              <a:buAutoNum type="arabicPeriod"/>
            </a:pPr>
            <a:r>
              <a:rPr lang="en-US" dirty="0"/>
              <a:t>The plummeting of technology costs;</a:t>
            </a:r>
          </a:p>
          <a:p>
            <a:pPr>
              <a:buFont typeface="+mj-lt"/>
              <a:buAutoNum type="arabicPeriod"/>
            </a:pPr>
            <a:r>
              <a:rPr lang="en-US" dirty="0"/>
              <a:t>Connectivity through cloud computing;</a:t>
            </a:r>
          </a:p>
          <a:p>
            <a:pPr>
              <a:buFont typeface="+mj-lt"/>
              <a:buAutoNum type="arabicPeriod"/>
            </a:pPr>
            <a:r>
              <a:rPr lang="en-US" dirty="0"/>
              <a:t>Increased knowledge about data science;</a:t>
            </a:r>
          </a:p>
          <a:p>
            <a:pPr>
              <a:buFont typeface="+mj-lt"/>
              <a:buAutoNum type="arabicPeriod"/>
            </a:pPr>
            <a:r>
              <a:rPr lang="en-US" dirty="0"/>
              <a:t>Social media applications;</a:t>
            </a:r>
          </a:p>
          <a:p>
            <a:pPr>
              <a:buFont typeface="+mj-lt"/>
              <a:buAutoNum type="arabicPeriod"/>
            </a:pPr>
            <a:r>
              <a:rPr lang="en-US" dirty="0"/>
              <a:t>The upcoming Internet-of-Things (IoT).</a:t>
            </a:r>
          </a:p>
        </p:txBody>
      </p:sp>
    </p:spTree>
    <p:extLst>
      <p:ext uri="{BB962C8B-B14F-4D97-AF65-F5344CB8AC3E}">
        <p14:creationId xmlns:p14="http://schemas.microsoft.com/office/powerpoint/2010/main" val="160240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320040" y="877388"/>
            <a:ext cx="11462657" cy="2862322"/>
          </a:xfrm>
          <a:prstGeom prst="rect">
            <a:avLst/>
          </a:prstGeom>
          <a:noFill/>
        </p:spPr>
        <p:txBody>
          <a:bodyPr wrap="square" rtlCol="0">
            <a:spAutoFit/>
          </a:bodyPr>
          <a:lstStyle/>
          <a:p>
            <a:r>
              <a:rPr lang="en-IN" b="1" dirty="0">
                <a:effectLst/>
              </a:rPr>
              <a:t>1. The digitization of society:</a:t>
            </a:r>
          </a:p>
          <a:p>
            <a:endParaRPr lang="en-IN" b="1" dirty="0"/>
          </a:p>
          <a:p>
            <a:pPr algn="just"/>
            <a:r>
              <a:rPr lang="en-US" dirty="0"/>
              <a:t>Big Data is largely consumer driven and consumer oriented. Most of the </a:t>
            </a:r>
            <a:r>
              <a:rPr lang="en-US" dirty="0">
                <a:solidFill>
                  <a:srgbClr val="FFC000"/>
                </a:solidFill>
              </a:rPr>
              <a:t>data in the world </a:t>
            </a:r>
            <a:r>
              <a:rPr lang="en-US" dirty="0"/>
              <a:t>is </a:t>
            </a:r>
            <a:r>
              <a:rPr lang="en-US" dirty="0">
                <a:solidFill>
                  <a:srgbClr val="00B050"/>
                </a:solidFill>
              </a:rPr>
              <a:t>generated by consumers</a:t>
            </a:r>
            <a:r>
              <a:rPr lang="en-US" dirty="0"/>
              <a:t>, who are nowadays ‘always-on’. Most people now spend 4-6 hours per day consuming and generating data through a variety of devices and (social) applications.</a:t>
            </a:r>
          </a:p>
          <a:p>
            <a:pPr algn="just"/>
            <a:endParaRPr lang="en-US" b="1" dirty="0">
              <a:effectLst/>
            </a:endParaRPr>
          </a:p>
          <a:p>
            <a:pPr algn="just"/>
            <a:r>
              <a:rPr lang="en-US" dirty="0"/>
              <a:t>With every click, swipe or message, new data is created in a database somewhere around the world. Because everyone now has a smartphone in their pocket, the data creation sums to incomprehensible amounts. Some studies estimate that </a:t>
            </a:r>
            <a:r>
              <a:rPr lang="en-US" dirty="0">
                <a:solidFill>
                  <a:srgbClr val="FF0000"/>
                </a:solidFill>
              </a:rPr>
              <a:t>60% of data was generated within the last two years</a:t>
            </a:r>
            <a:r>
              <a:rPr lang="en-US" dirty="0"/>
              <a:t>, which is a </a:t>
            </a:r>
            <a:r>
              <a:rPr lang="en-US" dirty="0">
                <a:solidFill>
                  <a:srgbClr val="00B0F0"/>
                </a:solidFill>
              </a:rPr>
              <a:t>good indication of the rate with which society has digitized.</a:t>
            </a:r>
            <a:endParaRPr lang="en-IN" b="1" dirty="0">
              <a:solidFill>
                <a:srgbClr val="00B0F0"/>
              </a:solidFill>
              <a:effectLst/>
            </a:endParaRPr>
          </a:p>
        </p:txBody>
      </p:sp>
    </p:spTree>
    <p:extLst>
      <p:ext uri="{BB962C8B-B14F-4D97-AF65-F5344CB8AC3E}">
        <p14:creationId xmlns:p14="http://schemas.microsoft.com/office/powerpoint/2010/main" val="298819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1473927"/>
          </a:xfrm>
          <a:prstGeom prst="rect">
            <a:avLst/>
          </a:prstGeom>
          <a:noFill/>
        </p:spPr>
        <p:txBody>
          <a:bodyPr wrap="square" rtlCol="0">
            <a:spAutoFit/>
          </a:bodyPr>
          <a:lstStyle/>
          <a:p>
            <a:r>
              <a:rPr lang="en-US" b="1" dirty="0">
                <a:effectLst/>
              </a:rPr>
              <a:t>2. The plummeting of technology costs</a:t>
            </a:r>
            <a:endParaRPr lang="en-IN" b="1" dirty="0"/>
          </a:p>
          <a:p>
            <a:pPr algn="just"/>
            <a:r>
              <a:rPr lang="en-US" dirty="0"/>
              <a:t>Technology related to </a:t>
            </a:r>
            <a:r>
              <a:rPr lang="en-US" dirty="0">
                <a:solidFill>
                  <a:srgbClr val="FF0000"/>
                </a:solidFill>
              </a:rPr>
              <a:t>collecting and processing massive quantities of diverse </a:t>
            </a:r>
            <a:r>
              <a:rPr lang="en-US" dirty="0"/>
              <a:t>(high variety) data has become increasingly more affordable. The </a:t>
            </a:r>
            <a:r>
              <a:rPr lang="en-US" dirty="0">
                <a:solidFill>
                  <a:srgbClr val="FFC000"/>
                </a:solidFill>
              </a:rPr>
              <a:t>costs of data storage and processors keep declining</a:t>
            </a:r>
            <a:r>
              <a:rPr lang="en-US" dirty="0"/>
              <a:t>, making it possible for </a:t>
            </a:r>
            <a:r>
              <a:rPr lang="en-US" dirty="0">
                <a:solidFill>
                  <a:srgbClr val="00B050"/>
                </a:solidFill>
              </a:rPr>
              <a:t>small businesses and individuals to become involved with Big Data</a:t>
            </a:r>
            <a:r>
              <a:rPr lang="en-US" dirty="0"/>
              <a:t>. For storage capacity, the often-cited Moore’s Law still holds that the storage density (and therefore capacity) still doubles every two years. </a:t>
            </a:r>
            <a:endParaRPr lang="en-IN" b="1" dirty="0">
              <a:effectLst/>
            </a:endParaRPr>
          </a:p>
        </p:txBody>
      </p:sp>
      <p:pic>
        <p:nvPicPr>
          <p:cNvPr id="5" name="Picture 4">
            <a:extLst>
              <a:ext uri="{FF2B5EF4-FFF2-40B4-BE49-F238E27FC236}">
                <a16:creationId xmlns:a16="http://schemas.microsoft.com/office/drawing/2014/main" id="{4F635F19-BADE-72D1-1645-3080E691B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56" y="1956988"/>
            <a:ext cx="6301301" cy="4901012"/>
          </a:xfrm>
          <a:prstGeom prst="rect">
            <a:avLst/>
          </a:prstGeom>
        </p:spPr>
      </p:pic>
    </p:spTree>
    <p:extLst>
      <p:ext uri="{BB962C8B-B14F-4D97-AF65-F5344CB8AC3E}">
        <p14:creationId xmlns:p14="http://schemas.microsoft.com/office/powerpoint/2010/main" val="334946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2308324"/>
          </a:xfrm>
          <a:prstGeom prst="rect">
            <a:avLst/>
          </a:prstGeom>
          <a:noFill/>
        </p:spPr>
        <p:txBody>
          <a:bodyPr wrap="square" rtlCol="0">
            <a:spAutoFit/>
          </a:bodyPr>
          <a:lstStyle/>
          <a:p>
            <a:r>
              <a:rPr lang="en-US" b="1" dirty="0">
                <a:effectLst/>
              </a:rPr>
              <a:t>3. Connectivity through cloud computing</a:t>
            </a:r>
          </a:p>
          <a:p>
            <a:endParaRPr lang="en-US" b="1" dirty="0"/>
          </a:p>
          <a:p>
            <a:pPr algn="just"/>
            <a:r>
              <a:rPr lang="en-US" dirty="0"/>
              <a:t>Cloud computing environments (where data is remotely stored in distributed storage systems) have made it possible to quickly scale up or scale down IT infrastructure and facilitate a pay-as-you-go model. This means that </a:t>
            </a:r>
            <a:r>
              <a:rPr lang="en-US" dirty="0">
                <a:solidFill>
                  <a:srgbClr val="FF0000"/>
                </a:solidFill>
              </a:rPr>
              <a:t>organizations that want to process massive quantities of data</a:t>
            </a:r>
            <a:r>
              <a:rPr lang="en-US" dirty="0"/>
              <a:t> (and thus have large storage and processing requirements) </a:t>
            </a:r>
            <a:r>
              <a:rPr lang="en-US" dirty="0">
                <a:solidFill>
                  <a:srgbClr val="FFC000"/>
                </a:solidFill>
              </a:rPr>
              <a:t>do not have to invest in large quantities of IT infrastructure</a:t>
            </a:r>
            <a:r>
              <a:rPr lang="en-US" dirty="0"/>
              <a:t>. Instead, they can </a:t>
            </a:r>
            <a:r>
              <a:rPr lang="en-US" dirty="0">
                <a:solidFill>
                  <a:srgbClr val="00B050"/>
                </a:solidFill>
              </a:rPr>
              <a:t>license the storage and processing capacity they need and only pay for the amounts they actually used.</a:t>
            </a:r>
            <a:r>
              <a:rPr lang="en-US" dirty="0"/>
              <a:t> As a result, most of Big Data solutions leverage the possibilities of cloud computing to deliver their solutions to enterprises.</a:t>
            </a:r>
            <a:endParaRPr lang="en-IN" b="1" dirty="0">
              <a:effectLst/>
            </a:endParaRPr>
          </a:p>
        </p:txBody>
      </p:sp>
    </p:spTree>
    <p:extLst>
      <p:ext uri="{BB962C8B-B14F-4D97-AF65-F5344CB8AC3E}">
        <p14:creationId xmlns:p14="http://schemas.microsoft.com/office/powerpoint/2010/main" val="1036342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182880" y="335279"/>
            <a:ext cx="11736977" cy="2308324"/>
          </a:xfrm>
          <a:prstGeom prst="rect">
            <a:avLst/>
          </a:prstGeom>
          <a:noFill/>
        </p:spPr>
        <p:txBody>
          <a:bodyPr wrap="square" rtlCol="0">
            <a:spAutoFit/>
          </a:bodyPr>
          <a:lstStyle/>
          <a:p>
            <a:r>
              <a:rPr lang="en-US" b="1" dirty="0">
                <a:effectLst/>
              </a:rPr>
              <a:t>4. Increased knowledge about data science</a:t>
            </a:r>
          </a:p>
          <a:p>
            <a:endParaRPr lang="en-US" b="1" dirty="0"/>
          </a:p>
          <a:p>
            <a:r>
              <a:rPr lang="en-US" dirty="0"/>
              <a:t>In the last decade, the term </a:t>
            </a:r>
            <a:r>
              <a:rPr lang="en-US" dirty="0">
                <a:solidFill>
                  <a:srgbClr val="00B050"/>
                </a:solidFill>
              </a:rPr>
              <a:t>data science and data scientist have become tremendously popular</a:t>
            </a:r>
            <a:r>
              <a:rPr lang="en-US" dirty="0"/>
              <a:t>. </a:t>
            </a:r>
          </a:p>
          <a:p>
            <a:r>
              <a:rPr lang="en-US" dirty="0"/>
              <a:t>The demand for data scientist (and similar job titles) has increased tremendously and many people have actively become engaged in the domain of data science.</a:t>
            </a:r>
          </a:p>
          <a:p>
            <a:r>
              <a:rPr lang="en-US" dirty="0"/>
              <a:t>As a result, the </a:t>
            </a:r>
            <a:r>
              <a:rPr lang="en-US" dirty="0">
                <a:solidFill>
                  <a:srgbClr val="00B0F0"/>
                </a:solidFill>
              </a:rPr>
              <a:t>knowledge and education about data science has greatly professionalized </a:t>
            </a:r>
            <a:r>
              <a:rPr lang="en-US" dirty="0"/>
              <a:t>and more information becomes available every day. While statistics and data analysis mostly remained an academic field previously, it is quickly becoming a popular subject among students and the working population.</a:t>
            </a:r>
            <a:endParaRPr lang="en-IN" b="1" dirty="0">
              <a:effectLst/>
            </a:endParaRPr>
          </a:p>
        </p:txBody>
      </p:sp>
      <p:pic>
        <p:nvPicPr>
          <p:cNvPr id="5" name="Picture 4">
            <a:extLst>
              <a:ext uri="{FF2B5EF4-FFF2-40B4-BE49-F238E27FC236}">
                <a16:creationId xmlns:a16="http://schemas.microsoft.com/office/drawing/2014/main" id="{257CC66E-42FB-BDAB-4A58-D4364DA76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008" y="2347009"/>
            <a:ext cx="5307874" cy="3625165"/>
          </a:xfrm>
          <a:prstGeom prst="rect">
            <a:avLst/>
          </a:prstGeom>
        </p:spPr>
      </p:pic>
    </p:spTree>
    <p:extLst>
      <p:ext uri="{BB962C8B-B14F-4D97-AF65-F5344CB8AC3E}">
        <p14:creationId xmlns:p14="http://schemas.microsoft.com/office/powerpoint/2010/main" val="2276802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3416320"/>
          </a:xfrm>
          <a:prstGeom prst="rect">
            <a:avLst/>
          </a:prstGeom>
          <a:noFill/>
        </p:spPr>
        <p:txBody>
          <a:bodyPr wrap="square" rtlCol="0">
            <a:spAutoFit/>
          </a:bodyPr>
          <a:lstStyle/>
          <a:p>
            <a:r>
              <a:rPr lang="en-US" b="1" dirty="0">
                <a:effectLst/>
              </a:rPr>
              <a:t>5. Social media applications</a:t>
            </a:r>
          </a:p>
          <a:p>
            <a:pPr algn="just"/>
            <a:endParaRPr lang="en-US" b="1" dirty="0"/>
          </a:p>
          <a:p>
            <a:pPr algn="just"/>
            <a:r>
              <a:rPr lang="en-US" dirty="0"/>
              <a:t>Everyone understands the impact that social media has on daily life. However, in the study of Big Data, social media plays a role of paramount importance. Not only because of the sheer volume of data that is produced everyday through platforms such as Twitter, Facebook, LinkedIn and Instagram, but also because </a:t>
            </a:r>
            <a:r>
              <a:rPr lang="en-US" dirty="0">
                <a:solidFill>
                  <a:srgbClr val="00B0F0"/>
                </a:solidFill>
              </a:rPr>
              <a:t>social media provides nearly real-time data about human behavior.</a:t>
            </a:r>
          </a:p>
          <a:p>
            <a:pPr algn="just"/>
            <a:endParaRPr lang="en-US" dirty="0"/>
          </a:p>
          <a:p>
            <a:pPr algn="just"/>
            <a:r>
              <a:rPr lang="en-US" dirty="0"/>
              <a:t>Social media data provides insights into the behaviors, preferences and opinions of ‘the public’ on a scale that has never been known before. Due to this, it is immensely valuable to anyone who is able to derive meaning from these large quantities of data. Social media data can be used </a:t>
            </a:r>
            <a:r>
              <a:rPr lang="en-US" dirty="0">
                <a:solidFill>
                  <a:srgbClr val="00B0F0"/>
                </a:solidFill>
              </a:rPr>
              <a:t>to identify customer preferences for product development</a:t>
            </a:r>
            <a:r>
              <a:rPr lang="en-US" dirty="0"/>
              <a:t>, </a:t>
            </a:r>
            <a:r>
              <a:rPr lang="en-US" dirty="0">
                <a:solidFill>
                  <a:srgbClr val="FFC000"/>
                </a:solidFill>
              </a:rPr>
              <a:t>target new customers for future purchases</a:t>
            </a:r>
            <a:r>
              <a:rPr lang="en-US" dirty="0"/>
              <a:t>, or even </a:t>
            </a:r>
            <a:r>
              <a:rPr lang="en-US" dirty="0">
                <a:solidFill>
                  <a:srgbClr val="FF0000"/>
                </a:solidFill>
              </a:rPr>
              <a:t>target potential voters in elections</a:t>
            </a:r>
            <a:r>
              <a:rPr lang="en-US" dirty="0"/>
              <a:t>. Social media data might even be considered one of the most important business drivers of Big Data.</a:t>
            </a:r>
            <a:endParaRPr lang="en-IN" b="1" dirty="0">
              <a:effectLst/>
            </a:endParaRPr>
          </a:p>
        </p:txBody>
      </p:sp>
    </p:spTree>
    <p:extLst>
      <p:ext uri="{BB962C8B-B14F-4D97-AF65-F5344CB8AC3E}">
        <p14:creationId xmlns:p14="http://schemas.microsoft.com/office/powerpoint/2010/main" val="349038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2308324"/>
          </a:xfrm>
          <a:prstGeom prst="rect">
            <a:avLst/>
          </a:prstGeom>
          <a:noFill/>
        </p:spPr>
        <p:txBody>
          <a:bodyPr wrap="square" rtlCol="0">
            <a:spAutoFit/>
          </a:bodyPr>
          <a:lstStyle/>
          <a:p>
            <a:r>
              <a:rPr lang="en-US" b="1" dirty="0">
                <a:effectLst/>
              </a:rPr>
              <a:t>6. The upcoming internet of things (IoT)</a:t>
            </a:r>
          </a:p>
          <a:p>
            <a:endParaRPr lang="en-US" b="1" dirty="0"/>
          </a:p>
          <a:p>
            <a:pPr algn="just"/>
            <a:r>
              <a:rPr lang="en-US" dirty="0"/>
              <a:t>The Internet of things (IoT) is the </a:t>
            </a:r>
            <a:r>
              <a:rPr lang="en-US" dirty="0">
                <a:solidFill>
                  <a:srgbClr val="FFC000"/>
                </a:solidFill>
              </a:rPr>
              <a:t>network of physical devices, vehicles, home appliances and other items </a:t>
            </a:r>
            <a:r>
              <a:rPr lang="en-US" dirty="0"/>
              <a:t>embedded with electronics, software, sensors, actuators, and network connectivity which enables these objects to connect and exchange data. It is increasingly gaining popularity as consumer goods providers start including ‘smart’ sensors in household appliances. Whereas the average household in 2010 had around 10 devices that connected to the internet, this number is expected to rise to 50 per household by 2020. Examples of these devices include thermostats, smoke detectors, televisions, audio systems and even smart refrigerators.</a:t>
            </a:r>
            <a:endParaRPr lang="en-IN" b="1" dirty="0">
              <a:effectLst/>
            </a:endParaRPr>
          </a:p>
        </p:txBody>
      </p:sp>
      <p:pic>
        <p:nvPicPr>
          <p:cNvPr id="4" name="Picture 3">
            <a:extLst>
              <a:ext uri="{FF2B5EF4-FFF2-40B4-BE49-F238E27FC236}">
                <a16:creationId xmlns:a16="http://schemas.microsoft.com/office/drawing/2014/main" id="{41E3B93E-610D-A233-7376-6A0ED4859F51}"/>
              </a:ext>
            </a:extLst>
          </p:cNvPr>
          <p:cNvPicPr>
            <a:picLocks noChangeAspect="1"/>
          </p:cNvPicPr>
          <p:nvPr/>
        </p:nvPicPr>
        <p:blipFill>
          <a:blip r:embed="rId2"/>
          <a:stretch>
            <a:fillRect/>
          </a:stretch>
        </p:blipFill>
        <p:spPr>
          <a:xfrm>
            <a:off x="2778034" y="2974417"/>
            <a:ext cx="6790509" cy="3819661"/>
          </a:xfrm>
          <a:prstGeom prst="rect">
            <a:avLst/>
          </a:prstGeom>
        </p:spPr>
      </p:pic>
    </p:spTree>
    <p:extLst>
      <p:ext uri="{BB962C8B-B14F-4D97-AF65-F5344CB8AC3E}">
        <p14:creationId xmlns:p14="http://schemas.microsoft.com/office/powerpoint/2010/main" val="37820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r>
              <a:rPr lang="en-IN" sz="1800" b="1" dirty="0">
                <a:solidFill>
                  <a:srgbClr val="222222"/>
                </a:solidFill>
                <a:effectLst/>
                <a:latin typeface="Calibri" panose="020F0502020204030204" pitchFamily="34" charset="0"/>
                <a:ea typeface="Calibri" panose="020F0502020204030204" pitchFamily="34" charset="0"/>
              </a:rPr>
              <a:t>a. Tracking Customer Spending Habit, Shopping </a:t>
            </a:r>
            <a:r>
              <a:rPr lang="en-IN" sz="1800" b="1" dirty="0" err="1">
                <a:solidFill>
                  <a:srgbClr val="222222"/>
                </a:solidFill>
                <a:effectLst/>
                <a:latin typeface="Calibri" panose="020F0502020204030204" pitchFamily="34" charset="0"/>
                <a:ea typeface="Calibri" panose="020F0502020204030204" pitchFamily="34" charset="0"/>
              </a:rPr>
              <a:t>Behavior</a:t>
            </a:r>
            <a:r>
              <a:rPr lang="en-IN" sz="1800" b="1" dirty="0">
                <a:solidFill>
                  <a:srgbClr val="222222"/>
                </a:solidFill>
                <a:effectLst/>
                <a:latin typeface="Calibri" panose="020F0502020204030204" pitchFamily="34" charset="0"/>
                <a:ea typeface="Calibri" panose="020F0502020204030204" pitchFamily="34" charset="0"/>
              </a:rPr>
              <a:t>: </a:t>
            </a:r>
            <a:r>
              <a:rPr lang="en-IN" sz="1800" u="none" strike="noStrike" dirty="0">
                <a:solidFill>
                  <a:srgbClr val="222222"/>
                </a:solidFill>
                <a:effectLst/>
                <a:latin typeface="Calibri" panose="020F0502020204030204" pitchFamily="34" charset="0"/>
                <a:ea typeface="Calibri" panose="020F0502020204030204" pitchFamily="34" charset="0"/>
              </a:rPr>
              <a:t>In big retails store (like Amazon, Walmart, Big Bazar etc.) management team has to keep </a:t>
            </a:r>
            <a:r>
              <a:rPr lang="en-IN" sz="1800" u="none" strike="noStrike" dirty="0">
                <a:solidFill>
                  <a:srgbClr val="FF0000"/>
                </a:solidFill>
                <a:effectLst/>
                <a:latin typeface="Calibri" panose="020F0502020204030204" pitchFamily="34" charset="0"/>
                <a:ea typeface="Calibri" panose="020F0502020204030204" pitchFamily="34" charset="0"/>
              </a:rPr>
              <a:t>data of customer’s spending habit</a:t>
            </a:r>
            <a:r>
              <a:rPr lang="en-IN" sz="1800" u="none" strike="noStrike" dirty="0">
                <a:solidFill>
                  <a:srgbClr val="00B050"/>
                </a:solidFill>
                <a:effectLst/>
                <a:latin typeface="Calibri" panose="020F0502020204030204" pitchFamily="34" charset="0"/>
                <a:ea typeface="Calibri" panose="020F0502020204030204" pitchFamily="34" charset="0"/>
              </a:rPr>
              <a:t>, shopping </a:t>
            </a:r>
            <a:r>
              <a:rPr lang="en-IN" sz="1800" u="none" strike="noStrike" dirty="0" err="1">
                <a:solidFill>
                  <a:srgbClr val="00B050"/>
                </a:solidFill>
                <a:effectLst/>
                <a:latin typeface="Calibri" panose="020F0502020204030204" pitchFamily="34" charset="0"/>
                <a:ea typeface="Calibri" panose="020F0502020204030204" pitchFamily="34" charset="0"/>
              </a:rPr>
              <a:t>behavior</a:t>
            </a:r>
            <a:r>
              <a:rPr lang="en-IN" sz="1800" u="none" strike="noStrike" dirty="0">
                <a:solidFill>
                  <a:srgbClr val="FF0000"/>
                </a:solidFill>
                <a:effectLst/>
                <a:latin typeface="Calibri" panose="020F0502020204030204" pitchFamily="34" charset="0"/>
                <a:ea typeface="Calibri" panose="020F0502020204030204" pitchFamily="34" charset="0"/>
              </a:rPr>
              <a:t>, customer’s most liked product.</a:t>
            </a:r>
          </a:p>
          <a:p>
            <a:pPr algn="l"/>
            <a:r>
              <a:rPr lang="en-IN" sz="1800" dirty="0">
                <a:solidFill>
                  <a:srgbClr val="222222"/>
                </a:solidFill>
                <a:effectLst/>
                <a:latin typeface="Calibri" panose="020F0502020204030204" pitchFamily="34" charset="0"/>
                <a:ea typeface="Calibri" panose="020F0502020204030204" pitchFamily="34" charset="0"/>
              </a:rPr>
              <a:t>Banking sector uses their customer’s spending </a:t>
            </a:r>
            <a:r>
              <a:rPr lang="en-IN" sz="1800" dirty="0" err="1">
                <a:solidFill>
                  <a:srgbClr val="222222"/>
                </a:solidFill>
                <a:effectLst/>
                <a:latin typeface="Calibri" panose="020F0502020204030204" pitchFamily="34" charset="0"/>
                <a:ea typeface="Calibri" panose="020F0502020204030204" pitchFamily="34" charset="0"/>
              </a:rPr>
              <a:t>behavior</a:t>
            </a:r>
            <a:r>
              <a:rPr lang="en-IN" sz="1800" dirty="0">
                <a:solidFill>
                  <a:srgbClr val="222222"/>
                </a:solidFill>
                <a:effectLst/>
                <a:latin typeface="Calibri" panose="020F0502020204030204" pitchFamily="34" charset="0"/>
                <a:ea typeface="Calibri" panose="020F0502020204030204" pitchFamily="34" charset="0"/>
              </a:rPr>
              <a:t>-related data so that they can provide the offer to a particular customer to buy his particular liked product by using the </a:t>
            </a:r>
            <a:r>
              <a:rPr lang="en-IN" sz="1800" dirty="0">
                <a:solidFill>
                  <a:srgbClr val="0070C0"/>
                </a:solidFill>
                <a:effectLst/>
                <a:latin typeface="Calibri" panose="020F0502020204030204" pitchFamily="34" charset="0"/>
                <a:ea typeface="Calibri" panose="020F0502020204030204" pitchFamily="34" charset="0"/>
              </a:rPr>
              <a:t>bank's credit or debit card with discount</a:t>
            </a:r>
            <a:r>
              <a:rPr lang="en-IN" sz="1800" dirty="0">
                <a:solidFill>
                  <a:srgbClr val="222222"/>
                </a:solidFill>
                <a:effectLst/>
                <a:latin typeface="Calibri" panose="020F0502020204030204" pitchFamily="34" charset="0"/>
                <a:ea typeface="Calibri" panose="020F0502020204030204" pitchFamily="34" charset="0"/>
              </a:rPr>
              <a:t> or cashback. </a:t>
            </a:r>
          </a:p>
          <a:p>
            <a:pPr algn="l"/>
            <a:endParaRPr lang="en-IN" sz="1800" dirty="0">
              <a:solidFill>
                <a:srgbClr val="222222"/>
              </a:solidFill>
              <a:effectLst/>
              <a:latin typeface="Calibri" panose="020F0502020204030204" pitchFamily="34" charset="0"/>
              <a:ea typeface="Calibri" panose="020F0502020204030204" pitchFamily="34" charset="0"/>
            </a:endParaRPr>
          </a:p>
          <a:p>
            <a:pPr algn="l"/>
            <a:r>
              <a:rPr lang="en-IN" sz="1800" b="1" dirty="0">
                <a:solidFill>
                  <a:srgbClr val="222222"/>
                </a:solidFill>
                <a:effectLst/>
                <a:latin typeface="Calibri" panose="020F0502020204030204" pitchFamily="34" charset="0"/>
                <a:ea typeface="Calibri" panose="020F0502020204030204" pitchFamily="34" charset="0"/>
              </a:rPr>
              <a:t>b. Recommendation</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By tracking </a:t>
            </a:r>
            <a:r>
              <a:rPr lang="en-IN" sz="1800" u="none" strike="noStrike" dirty="0">
                <a:solidFill>
                  <a:srgbClr val="00B0F0"/>
                </a:solidFill>
                <a:effectLst/>
                <a:latin typeface="Calibri" panose="020F0502020204030204" pitchFamily="34" charset="0"/>
                <a:ea typeface="Calibri" panose="020F0502020204030204" pitchFamily="34" charset="0"/>
              </a:rPr>
              <a:t>customer spending habits, shopping </a:t>
            </a:r>
            <a:r>
              <a:rPr lang="en-IN" sz="1800" u="none" strike="noStrike" dirty="0" err="1">
                <a:solidFill>
                  <a:srgbClr val="00B0F0"/>
                </a:solidFill>
                <a:effectLst/>
                <a:latin typeface="Calibri" panose="020F0502020204030204" pitchFamily="34" charset="0"/>
                <a:ea typeface="Calibri" panose="020F0502020204030204" pitchFamily="34" charset="0"/>
              </a:rPr>
              <a:t>behavior</a:t>
            </a:r>
            <a:r>
              <a:rPr lang="en-IN" sz="1800" u="none" strike="noStrike" dirty="0">
                <a:solidFill>
                  <a:srgbClr val="222222"/>
                </a:solidFill>
                <a:effectLst/>
                <a:latin typeface="Calibri" panose="020F0502020204030204" pitchFamily="34" charset="0"/>
                <a:ea typeface="Calibri" panose="020F0502020204030204" pitchFamily="34" charset="0"/>
              </a:rPr>
              <a:t>, Big retails stores provide a recommendation to the customer. </a:t>
            </a:r>
            <a:endParaRPr lang="en-IN" sz="1800" u="none" strike="noStrike"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E-commerce sites like Amazon, Walmart, and Flipkart do product recommendations. </a:t>
            </a:r>
            <a:endParaRPr lang="en-IN" sz="1800" u="none" strike="noStrike" dirty="0">
              <a:effectLst/>
              <a:latin typeface="Arial" panose="020B0604020202020204" pitchFamily="34" charset="0"/>
              <a:ea typeface="Arial" panose="020B0604020202020204" pitchFamily="34" charset="0"/>
            </a:endParaRPr>
          </a:p>
          <a:p>
            <a:pPr>
              <a:lnSpc>
                <a:spcPct val="115000"/>
              </a:lnSpc>
            </a:pPr>
            <a:endParaRPr lang="en-IN" sz="1800" b="1" dirty="0">
              <a:solidFill>
                <a:srgbClr val="222222"/>
              </a:solidFill>
              <a:effectLst/>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c. Smart Traffic System:</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Data about the condition of the traffic of different roads, collected through cameras kept beside the road, at entry and exit points of the city, GPS devices placed in the vehicle (Ola, Uber cab, etc.). </a:t>
            </a:r>
          </a:p>
          <a:p>
            <a:pPr marL="342900" lvl="0" indent="-342900" algn="l">
              <a:lnSpc>
                <a:spcPct val="115000"/>
              </a:lnSpc>
              <a:buFont typeface="Arial" panose="020B0604020202020204" pitchFamily="34" charset="0"/>
              <a:buChar char="➔"/>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22569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d. Secure Air Traffic System</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At various places of flight (like propellers etc) sensors are present. These sensors capture data like the </a:t>
            </a:r>
            <a:r>
              <a:rPr lang="en-IN" sz="1800" u="none" strike="noStrike" dirty="0">
                <a:solidFill>
                  <a:srgbClr val="0070C0"/>
                </a:solidFill>
                <a:effectLst/>
                <a:latin typeface="Calibri" panose="020F0502020204030204" pitchFamily="34" charset="0"/>
                <a:ea typeface="Calibri" panose="020F0502020204030204" pitchFamily="34" charset="0"/>
              </a:rPr>
              <a:t>speed of flight, moisture, temperature, and other environmental conditions.</a:t>
            </a:r>
            <a:r>
              <a:rPr lang="en-IN" sz="1800" u="none" strike="noStrike" dirty="0">
                <a:solidFill>
                  <a:srgbClr val="222222"/>
                </a:solidFill>
                <a:effectLst/>
                <a:latin typeface="Calibri" panose="020F0502020204030204" pitchFamily="34" charset="0"/>
                <a:ea typeface="Calibri" panose="020F0502020204030204" pitchFamily="34" charset="0"/>
              </a:rPr>
              <a:t> Based on such data analysis, </a:t>
            </a:r>
            <a:r>
              <a:rPr lang="en-IN" sz="1800" u="none" strike="noStrike" dirty="0">
                <a:solidFill>
                  <a:srgbClr val="FFC000"/>
                </a:solidFill>
                <a:effectLst/>
                <a:latin typeface="Calibri" panose="020F0502020204030204" pitchFamily="34" charset="0"/>
                <a:ea typeface="Calibri" panose="020F0502020204030204" pitchFamily="34" charset="0"/>
              </a:rPr>
              <a:t>environmental parameters within flight are set up and varied.</a:t>
            </a:r>
            <a:endParaRPr lang="en-IN" sz="1800" u="none" strike="noStrike" dirty="0">
              <a:solidFill>
                <a:srgbClr val="FFC000"/>
              </a:solidFill>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By analyzing </a:t>
            </a:r>
            <a:r>
              <a:rPr lang="en-IN" sz="1800" u="none" strike="noStrike" dirty="0">
                <a:solidFill>
                  <a:srgbClr val="FF0000"/>
                </a:solidFill>
                <a:effectLst/>
                <a:latin typeface="Calibri" panose="020F0502020204030204" pitchFamily="34" charset="0"/>
                <a:ea typeface="Calibri" panose="020F0502020204030204" pitchFamily="34" charset="0"/>
              </a:rPr>
              <a:t>flight’s machine-generated data</a:t>
            </a:r>
            <a:r>
              <a:rPr lang="en-IN" sz="1800" u="none" strike="noStrike" dirty="0">
                <a:solidFill>
                  <a:srgbClr val="222222"/>
                </a:solidFill>
                <a:effectLst/>
                <a:latin typeface="Calibri" panose="020F0502020204030204" pitchFamily="34" charset="0"/>
                <a:ea typeface="Calibri" panose="020F0502020204030204" pitchFamily="34" charset="0"/>
              </a:rPr>
              <a:t>, it can be estimated </a:t>
            </a:r>
            <a:r>
              <a:rPr lang="en-IN" sz="1800" u="none" strike="noStrike" dirty="0">
                <a:solidFill>
                  <a:srgbClr val="7030A0"/>
                </a:solidFill>
                <a:effectLst/>
                <a:latin typeface="Calibri" panose="020F0502020204030204" pitchFamily="34" charset="0"/>
                <a:ea typeface="Calibri" panose="020F0502020204030204" pitchFamily="34" charset="0"/>
              </a:rPr>
              <a:t>how long the machine can operate flawlessly</a:t>
            </a:r>
            <a:r>
              <a:rPr lang="en-IN" sz="1800" u="none" strike="noStrike" dirty="0">
                <a:solidFill>
                  <a:srgbClr val="222222"/>
                </a:solidFill>
                <a:effectLst/>
                <a:latin typeface="Calibri" panose="020F0502020204030204" pitchFamily="34" charset="0"/>
                <a:ea typeface="Calibri" panose="020F0502020204030204" pitchFamily="34" charset="0"/>
              </a:rPr>
              <a:t>, when it is to be replaced/repaired.</a:t>
            </a:r>
          </a:p>
          <a:p>
            <a:pPr marL="342900" lvl="0" indent="-342900" algn="l">
              <a:lnSpc>
                <a:spcPct val="115000"/>
              </a:lnSpc>
              <a:buFont typeface="Arial" panose="020B0604020202020204" pitchFamily="34" charset="0"/>
              <a:buChar char="➔"/>
            </a:pPr>
            <a:endParaRPr lang="en-IN" sz="1800" dirty="0">
              <a:solidFill>
                <a:srgbClr val="222222"/>
              </a:solidFill>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e. Self Driving Cars</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Big data analysis helps </a:t>
            </a:r>
            <a:r>
              <a:rPr lang="en-IN" sz="1800" u="none" strike="noStrike" dirty="0">
                <a:solidFill>
                  <a:srgbClr val="7030A0"/>
                </a:solidFill>
                <a:effectLst/>
                <a:latin typeface="Calibri" panose="020F0502020204030204" pitchFamily="34" charset="0"/>
                <a:ea typeface="Calibri" panose="020F0502020204030204" pitchFamily="34" charset="0"/>
              </a:rPr>
              <a:t>drive a car without human interpretation</a:t>
            </a:r>
            <a:r>
              <a:rPr lang="en-IN" sz="1800" u="none" strike="noStrike" dirty="0">
                <a:solidFill>
                  <a:srgbClr val="222222"/>
                </a:solidFill>
                <a:effectLst/>
                <a:latin typeface="Calibri" panose="020F0502020204030204" pitchFamily="34" charset="0"/>
                <a:ea typeface="Calibri" panose="020F0502020204030204" pitchFamily="34" charset="0"/>
              </a:rPr>
              <a:t>. In the various spots of the car camera, a sensor is placed that gathers data like the </a:t>
            </a:r>
            <a:r>
              <a:rPr lang="en-IN" sz="1800" u="none" strike="noStrike" dirty="0">
                <a:solidFill>
                  <a:srgbClr val="C00000"/>
                </a:solidFill>
                <a:effectLst/>
                <a:latin typeface="Calibri" panose="020F0502020204030204" pitchFamily="34" charset="0"/>
                <a:ea typeface="Calibri" panose="020F0502020204030204" pitchFamily="34" charset="0"/>
              </a:rPr>
              <a:t>size of the surrounding car, obstacles, distance from those</a:t>
            </a:r>
            <a:r>
              <a:rPr lang="en-IN" sz="1800" u="none" strike="noStrike" dirty="0">
                <a:solidFill>
                  <a:srgbClr val="222222"/>
                </a:solidFill>
                <a:effectLst/>
                <a:latin typeface="Calibri" panose="020F0502020204030204" pitchFamily="34" charset="0"/>
                <a:ea typeface="Calibri" panose="020F0502020204030204" pitchFamily="34" charset="0"/>
              </a:rPr>
              <a:t>, etc. </a:t>
            </a:r>
            <a:endParaRPr lang="en-IN" sz="1800" u="none" strike="noStrike"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These data are being </a:t>
            </a:r>
            <a:r>
              <a:rPr lang="en-IN" sz="1800" u="none" strike="noStrike" dirty="0" err="1">
                <a:solidFill>
                  <a:srgbClr val="222222"/>
                </a:solidFill>
                <a:effectLst/>
                <a:latin typeface="Calibri" panose="020F0502020204030204" pitchFamily="34" charset="0"/>
                <a:ea typeface="Calibri" panose="020F0502020204030204" pitchFamily="34" charset="0"/>
              </a:rPr>
              <a:t>analyzed</a:t>
            </a:r>
            <a:r>
              <a:rPr lang="en-IN" sz="1800" u="none" strike="noStrike" dirty="0">
                <a:solidFill>
                  <a:srgbClr val="222222"/>
                </a:solidFill>
                <a:effectLst/>
                <a:latin typeface="Calibri" panose="020F0502020204030204" pitchFamily="34" charset="0"/>
                <a:ea typeface="Calibri" panose="020F0502020204030204" pitchFamily="34" charset="0"/>
              </a:rPr>
              <a:t>, then various calculations like </a:t>
            </a:r>
            <a:r>
              <a:rPr lang="en-IN" sz="1800" u="none" strike="noStrike" dirty="0">
                <a:solidFill>
                  <a:srgbClr val="00B050"/>
                </a:solidFill>
                <a:effectLst/>
                <a:latin typeface="Calibri" panose="020F0502020204030204" pitchFamily="34" charset="0"/>
                <a:ea typeface="Calibri" panose="020F0502020204030204" pitchFamily="34" charset="0"/>
              </a:rPr>
              <a:t>how many angles to rotate</a:t>
            </a:r>
            <a:r>
              <a:rPr lang="en-IN" sz="1800" u="none" strike="noStrike" dirty="0">
                <a:solidFill>
                  <a:srgbClr val="222222"/>
                </a:solidFill>
                <a:effectLst/>
                <a:latin typeface="Calibri" panose="020F0502020204030204" pitchFamily="34" charset="0"/>
                <a:ea typeface="Calibri" panose="020F0502020204030204" pitchFamily="34" charset="0"/>
              </a:rPr>
              <a:t>, </a:t>
            </a:r>
            <a:r>
              <a:rPr lang="en-IN" sz="1800" u="none" strike="noStrike" dirty="0">
                <a:solidFill>
                  <a:srgbClr val="FFC000"/>
                </a:solidFill>
                <a:effectLst/>
                <a:latin typeface="Calibri" panose="020F0502020204030204" pitchFamily="34" charset="0"/>
                <a:ea typeface="Calibri" panose="020F0502020204030204" pitchFamily="34" charset="0"/>
              </a:rPr>
              <a:t>what should be speed, when to stop,</a:t>
            </a:r>
            <a:r>
              <a:rPr lang="en-IN" sz="1800" u="none" strike="noStrike" dirty="0">
                <a:solidFill>
                  <a:srgbClr val="222222"/>
                </a:solidFill>
                <a:effectLst/>
                <a:latin typeface="Calibri" panose="020F0502020204030204" pitchFamily="34" charset="0"/>
                <a:ea typeface="Calibri" panose="020F0502020204030204" pitchFamily="34" charset="0"/>
              </a:rPr>
              <a:t> etc are carried out. These calculations </a:t>
            </a:r>
            <a:r>
              <a:rPr lang="en-IN" sz="1800" u="none" strike="noStrike" dirty="0">
                <a:solidFill>
                  <a:srgbClr val="00B050"/>
                </a:solidFill>
                <a:effectLst/>
                <a:latin typeface="Calibri" panose="020F0502020204030204" pitchFamily="34" charset="0"/>
                <a:ea typeface="Calibri" panose="020F0502020204030204" pitchFamily="34" charset="0"/>
              </a:rPr>
              <a:t>help to take action automatically.</a:t>
            </a:r>
            <a:endParaRPr lang="en-IN" sz="1800" u="none" strike="noStrike" dirty="0">
              <a:solidFill>
                <a:srgbClr val="00B050"/>
              </a:solidFill>
              <a:effectLst/>
              <a:latin typeface="Arial" panose="020B0604020202020204" pitchFamily="34" charset="0"/>
              <a:ea typeface="Arial" panose="020B0604020202020204" pitchFamily="34" charset="0"/>
            </a:endParaRPr>
          </a:p>
          <a:p>
            <a:pPr lvl="0" algn="l">
              <a:lnSpc>
                <a:spcPct val="115000"/>
              </a:lnSpc>
            </a:pPr>
            <a:endParaRPr lang="en-IN" sz="1800" b="1" u="none" strike="noStrike" dirty="0">
              <a:effectLst/>
              <a:latin typeface="Arial" panose="020B0604020202020204" pitchFamily="34" charset="0"/>
              <a:ea typeface="Arial" panose="020B0604020202020204" pitchFamily="34" charset="0"/>
            </a:endParaRPr>
          </a:p>
          <a:p>
            <a:pPr algn="l"/>
            <a:endParaRPr lang="en-IN" sz="1800"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410839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f. </a:t>
            </a:r>
            <a:r>
              <a:rPr lang="en-US" sz="1800" b="1" dirty="0">
                <a:solidFill>
                  <a:srgbClr val="222222"/>
                </a:solidFill>
                <a:effectLst/>
                <a:latin typeface="Calibri" panose="020F0502020204030204" pitchFamily="34" charset="0"/>
                <a:ea typeface="Calibri" panose="020F0502020204030204" pitchFamily="34" charset="0"/>
              </a:rPr>
              <a:t>Virtual Personal Assistant Tool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Big data analysis helps virtual personal assistant tools like </a:t>
            </a:r>
            <a:r>
              <a:rPr lang="en-US" sz="1800" dirty="0">
                <a:solidFill>
                  <a:srgbClr val="00B050"/>
                </a:solidFill>
                <a:effectLst/>
                <a:latin typeface="Calibri" panose="020F0502020204030204" pitchFamily="34" charset="0"/>
                <a:ea typeface="Calibri" panose="020F0502020204030204" pitchFamily="34" charset="0"/>
              </a:rPr>
              <a:t>Siri, Cortana and Google Assistant </a:t>
            </a:r>
            <a:r>
              <a:rPr lang="en-US" sz="1800" dirty="0">
                <a:solidFill>
                  <a:srgbClr val="222222"/>
                </a:solidFill>
                <a:effectLst/>
                <a:latin typeface="Calibri" panose="020F0502020204030204" pitchFamily="34" charset="0"/>
                <a:ea typeface="Calibri" panose="020F0502020204030204" pitchFamily="34" charset="0"/>
              </a:rPr>
              <a:t>to provide the answer to the various questions asked by users.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This tool tracks the location of the user, their local time, season, other data related to questions asked, etc. Ex: user asks “Do I need to take Umbrella?”</a:t>
            </a:r>
            <a:endParaRPr lang="en-IN" sz="1800" dirty="0">
              <a:solidFill>
                <a:srgbClr val="222222"/>
              </a:solidFill>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e. </a:t>
            </a:r>
            <a:r>
              <a:rPr lang="en-US" sz="1800" b="1" dirty="0">
                <a:solidFill>
                  <a:srgbClr val="222222"/>
                </a:solidFill>
                <a:effectLst/>
                <a:latin typeface="Calibri" panose="020F0502020204030204" pitchFamily="34" charset="0"/>
                <a:ea typeface="Calibri" panose="020F0502020204030204" pitchFamily="34" charset="0"/>
              </a:rPr>
              <a:t>Education Sector Energy Sector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Online educational courses conducting organization utilize big data to search candidates interested in that course.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If someone searches for a YouTube tutorial video on a subject, then an online or offline course provider organization on that subject sends an ad online to that person about their course.</a:t>
            </a: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137702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f. </a:t>
            </a:r>
            <a:r>
              <a:rPr lang="en-US" sz="1800" b="1" dirty="0">
                <a:solidFill>
                  <a:srgbClr val="222222"/>
                </a:solidFill>
                <a:effectLst/>
                <a:latin typeface="Calibri" panose="020F0502020204030204" pitchFamily="34" charset="0"/>
                <a:ea typeface="Calibri" panose="020F0502020204030204" pitchFamily="34" charset="0"/>
              </a:rPr>
              <a:t>Media and Entertainment Sector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Media and entertainment service providing company like Netflix, Amazon Prime, Spotify do analysis on data collected from their users.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Data like what type of video, music users are watching, listening to most, how long users are spending on site, </a:t>
            </a:r>
            <a:r>
              <a:rPr lang="en-US" sz="1800" dirty="0" err="1">
                <a:solidFill>
                  <a:srgbClr val="222222"/>
                </a:solidFill>
                <a:effectLst/>
                <a:latin typeface="Calibri" panose="020F0502020204030204" pitchFamily="34" charset="0"/>
                <a:ea typeface="Calibri" panose="020F0502020204030204" pitchFamily="34" charset="0"/>
              </a:rPr>
              <a:t>etc</a:t>
            </a:r>
            <a:r>
              <a:rPr lang="en-US" sz="1800" dirty="0">
                <a:solidFill>
                  <a:srgbClr val="222222"/>
                </a:solidFill>
                <a:effectLst/>
                <a:latin typeface="Calibri" panose="020F0502020204030204" pitchFamily="34" charset="0"/>
                <a:ea typeface="Calibri" panose="020F0502020204030204" pitchFamily="34" charset="0"/>
              </a:rPr>
              <a:t> are collected and analyzed to set the next business strategy.</a:t>
            </a:r>
          </a:p>
          <a:p>
            <a:pPr algn="l">
              <a:lnSpc>
                <a:spcPct val="115000"/>
              </a:lnSpc>
            </a:pPr>
            <a:r>
              <a:rPr lang="en-IN" sz="1800" b="1" dirty="0">
                <a:solidFill>
                  <a:srgbClr val="222222"/>
                </a:solidFill>
                <a:latin typeface="Calibri" panose="020F0502020204030204" pitchFamily="34" charset="0"/>
                <a:ea typeface="Calibri" panose="020F0502020204030204" pitchFamily="34" charset="0"/>
              </a:rPr>
              <a:t>g</a:t>
            </a:r>
            <a:r>
              <a:rPr lang="en-IN" sz="1800" b="1" dirty="0">
                <a:solidFill>
                  <a:srgbClr val="222222"/>
                </a:solidFill>
                <a:effectLst/>
                <a:latin typeface="Calibri" panose="020F0502020204030204" pitchFamily="34" charset="0"/>
                <a:ea typeface="Calibri" panose="020F0502020204030204" pitchFamily="34" charset="0"/>
              </a:rPr>
              <a:t>. </a:t>
            </a:r>
            <a:r>
              <a:rPr lang="en-US" sz="1800" b="1" dirty="0">
                <a:solidFill>
                  <a:srgbClr val="222222"/>
                </a:solidFill>
                <a:effectLst/>
                <a:latin typeface="Calibri" panose="020F0502020204030204" pitchFamily="34" charset="0"/>
                <a:ea typeface="Calibri" panose="020F0502020204030204" pitchFamily="34" charset="0"/>
              </a:rPr>
              <a:t>Education Sector Energy Sector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Online educational courses conducting organization utilize big data to search candidates interested in that course.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If someone searches for a YouTube tutorial video on a subject, then an online or offline course provider organization on that subject sends an ad online to that person about their course.</a:t>
            </a: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313297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Importance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latin typeface="Calibri" panose="020F0502020204030204" pitchFamily="34" charset="0"/>
                <a:ea typeface="Calibri" panose="020F0502020204030204" pitchFamily="34" charset="0"/>
              </a:rPr>
              <a:t>a</a:t>
            </a:r>
            <a:r>
              <a:rPr lang="en-IN" sz="1800" b="1" dirty="0">
                <a:solidFill>
                  <a:srgbClr val="222222"/>
                </a:solidFill>
                <a:effectLst/>
                <a:latin typeface="Calibri" panose="020F0502020204030204" pitchFamily="34" charset="0"/>
                <a:ea typeface="Calibri" panose="020F0502020204030204" pitchFamily="34" charset="0"/>
              </a:rPr>
              <a:t>. </a:t>
            </a:r>
            <a:r>
              <a:rPr lang="en-US" sz="1800" b="1" dirty="0">
                <a:solidFill>
                  <a:srgbClr val="222222"/>
                </a:solidFill>
                <a:effectLst/>
                <a:latin typeface="Calibri" panose="020F0502020204030204" pitchFamily="34" charset="0"/>
                <a:ea typeface="Calibri" panose="020F0502020204030204" pitchFamily="34" charset="0"/>
              </a:rPr>
              <a:t>Cost Savings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Some tools of Big Data like Hadoop can bring cost advantages to business when </a:t>
            </a:r>
            <a:r>
              <a:rPr lang="en-US" sz="1800" dirty="0">
                <a:solidFill>
                  <a:srgbClr val="00B050"/>
                </a:solidFill>
                <a:effectLst/>
                <a:latin typeface="Calibri" panose="020F0502020204030204" pitchFamily="34" charset="0"/>
                <a:ea typeface="Calibri" panose="020F0502020204030204" pitchFamily="34" charset="0"/>
              </a:rPr>
              <a:t>large amounts of data are to be stored</a:t>
            </a:r>
            <a:r>
              <a:rPr lang="en-US" sz="1800"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These tools help in identifying more efficient ways of doing business.</a:t>
            </a: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b. </a:t>
            </a:r>
            <a:r>
              <a:rPr lang="en-US" sz="1800" b="1" dirty="0">
                <a:solidFill>
                  <a:srgbClr val="222222"/>
                </a:solidFill>
                <a:effectLst/>
                <a:latin typeface="Calibri" panose="020F0502020204030204" pitchFamily="34" charset="0"/>
                <a:ea typeface="Calibri" panose="020F0502020204030204" pitchFamily="34" charset="0"/>
              </a:rPr>
              <a:t>Time Reductions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The high speed of tools like Hadoop and in-memory analytics can </a:t>
            </a:r>
            <a:r>
              <a:rPr lang="en-US" sz="1800" dirty="0">
                <a:solidFill>
                  <a:srgbClr val="FFC000"/>
                </a:solidFill>
                <a:effectLst/>
                <a:latin typeface="Calibri" panose="020F0502020204030204" pitchFamily="34" charset="0"/>
                <a:ea typeface="Calibri" panose="020F0502020204030204" pitchFamily="34" charset="0"/>
              </a:rPr>
              <a:t>easily identify new sources of data </a:t>
            </a:r>
            <a:r>
              <a:rPr lang="en-US" sz="1800" dirty="0">
                <a:solidFill>
                  <a:srgbClr val="222222"/>
                </a:solidFill>
                <a:effectLst/>
                <a:latin typeface="Calibri" panose="020F0502020204030204" pitchFamily="34" charset="0"/>
                <a:ea typeface="Calibri" panose="020F0502020204030204" pitchFamily="34" charset="0"/>
              </a:rPr>
              <a:t>which helps </a:t>
            </a:r>
            <a:r>
              <a:rPr lang="en-US" sz="1800" dirty="0">
                <a:solidFill>
                  <a:srgbClr val="00B0F0"/>
                </a:solidFill>
                <a:effectLst/>
                <a:latin typeface="Calibri" panose="020F0502020204030204" pitchFamily="34" charset="0"/>
                <a:ea typeface="Calibri" panose="020F0502020204030204" pitchFamily="34" charset="0"/>
              </a:rPr>
              <a:t>businesses analyzing data immediately</a:t>
            </a:r>
            <a:r>
              <a:rPr lang="en-US" sz="1800"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This helps us to make quick decisions based on the learnings.</a:t>
            </a:r>
          </a:p>
          <a:p>
            <a:pPr algn="l">
              <a:lnSpc>
                <a:spcPct val="115000"/>
              </a:lnSpc>
            </a:pPr>
            <a:r>
              <a:rPr lang="en-US" sz="1400" b="1" dirty="0">
                <a:effectLst/>
                <a:latin typeface="Arial" panose="020B0604020202020204" pitchFamily="34" charset="0"/>
              </a:rPr>
              <a:t>c. Understand the market conditions :</a:t>
            </a:r>
            <a:br>
              <a:rPr lang="en-US" sz="1400" dirty="0"/>
            </a:br>
            <a:r>
              <a:rPr lang="en-US" sz="1800" dirty="0">
                <a:solidFill>
                  <a:srgbClr val="222222"/>
                </a:solidFill>
                <a:latin typeface="Calibri" panose="020F0502020204030204" pitchFamily="34" charset="0"/>
                <a:ea typeface="Calibri" panose="020F0502020204030204" pitchFamily="34" charset="0"/>
              </a:rPr>
              <a:t>o By analyzing big data we can get a better understanding of current market conditions.</a:t>
            </a:r>
            <a:br>
              <a:rPr lang="en-US" sz="1800" dirty="0">
                <a:solidFill>
                  <a:srgbClr val="222222"/>
                </a:solidFill>
                <a:latin typeface="Calibri" panose="020F0502020204030204" pitchFamily="34" charset="0"/>
                <a:ea typeface="Calibri" panose="020F0502020204030204" pitchFamily="34" charset="0"/>
              </a:rPr>
            </a:br>
            <a:r>
              <a:rPr lang="en-US" sz="1800" dirty="0">
                <a:solidFill>
                  <a:srgbClr val="222222"/>
                </a:solidFill>
                <a:latin typeface="Calibri" panose="020F0502020204030204" pitchFamily="34" charset="0"/>
                <a:ea typeface="Calibri" panose="020F0502020204030204" pitchFamily="34" charset="0"/>
              </a:rPr>
              <a:t>o For example: By analyzing customers’ purchasing behaviours, a company can find out the products that are sold the most and produce products according to this trend. By this, it can get ahead of its competitors.</a:t>
            </a:r>
            <a:endParaRPr lang="en-IN" sz="1800" dirty="0">
              <a:solidFill>
                <a:srgbClr val="222222"/>
              </a:solidFill>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412963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Importance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d. </a:t>
            </a:r>
            <a:r>
              <a:rPr lang="en-US" sz="1800" b="1" dirty="0">
                <a:solidFill>
                  <a:srgbClr val="222222"/>
                </a:solidFill>
                <a:effectLst/>
                <a:latin typeface="Calibri" panose="020F0502020204030204" pitchFamily="34" charset="0"/>
                <a:ea typeface="Calibri" panose="020F0502020204030204" pitchFamily="34" charset="0"/>
              </a:rPr>
              <a:t>Control online reputation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Big data tools can do </a:t>
            </a:r>
            <a:r>
              <a:rPr lang="en-US" sz="1800" dirty="0">
                <a:solidFill>
                  <a:srgbClr val="FF0000"/>
                </a:solidFill>
                <a:effectLst/>
                <a:latin typeface="Calibri" panose="020F0502020204030204" pitchFamily="34" charset="0"/>
                <a:ea typeface="Calibri" panose="020F0502020204030204" pitchFamily="34" charset="0"/>
              </a:rPr>
              <a:t>sentiment analysis.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Therefore, you can get feedback about who is saying what about your company.</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If you want to monitor and improve the online presence of your business, then big data tools can help in all this.</a:t>
            </a:r>
          </a:p>
          <a:p>
            <a:pPr algn="l">
              <a:lnSpc>
                <a:spcPct val="115000"/>
              </a:lnSpc>
            </a:pPr>
            <a:endParaRPr lang="en-US" sz="1800" dirty="0">
              <a:solidFill>
                <a:srgbClr val="222222"/>
              </a:solidFill>
              <a:latin typeface="Calibri" panose="020F0502020204030204" pitchFamily="34" charset="0"/>
              <a:ea typeface="Calibri" panose="020F0502020204030204" pitchFamily="34" charset="0"/>
            </a:endParaRPr>
          </a:p>
          <a:p>
            <a:pPr algn="l">
              <a:lnSpc>
                <a:spcPct val="115000"/>
              </a:lnSpc>
            </a:pPr>
            <a:r>
              <a:rPr lang="en-US" sz="1800" b="1">
                <a:solidFill>
                  <a:srgbClr val="222222"/>
                </a:solidFill>
                <a:effectLst/>
                <a:latin typeface="Calibri" panose="020F0502020204030204" pitchFamily="34" charset="0"/>
                <a:ea typeface="Calibri" panose="020F0502020204030204" pitchFamily="34" charset="0"/>
              </a:rPr>
              <a:t>e. Using </a:t>
            </a:r>
            <a:r>
              <a:rPr lang="en-US" sz="1800" b="1" dirty="0">
                <a:solidFill>
                  <a:srgbClr val="222222"/>
                </a:solidFill>
                <a:effectLst/>
                <a:latin typeface="Calibri" panose="020F0502020204030204" pitchFamily="34" charset="0"/>
                <a:ea typeface="Calibri" panose="020F0502020204030204" pitchFamily="34" charset="0"/>
              </a:rPr>
              <a:t>Big Data Analytics to Boost Customer Acquisition(purchase) and Retention :</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o The customer is the most important asset any business depends on.</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o No single business can claim success without first having to establish a solid customer base.</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If a business is slow to learn what customers are looking for, then it is very likely to deliver</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poor quality products.</a:t>
            </a:r>
            <a:endParaRPr lang="en-IN" sz="1800" dirty="0">
              <a:solidFill>
                <a:srgbClr val="222222"/>
              </a:solidFill>
              <a:latin typeface="Calibri" panose="020F0502020204030204" pitchFamily="34" charset="0"/>
              <a:ea typeface="Calibri" panose="020F050202020403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317764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576D1-78F5-1B61-173E-BB63C383F46F}"/>
              </a:ext>
            </a:extLst>
          </p:cNvPr>
          <p:cNvPicPr>
            <a:picLocks noChangeAspect="1"/>
          </p:cNvPicPr>
          <p:nvPr/>
        </p:nvPicPr>
        <p:blipFill>
          <a:blip r:embed="rId2"/>
          <a:stretch>
            <a:fillRect/>
          </a:stretch>
        </p:blipFill>
        <p:spPr>
          <a:xfrm>
            <a:off x="859942" y="49239"/>
            <a:ext cx="10688471" cy="6808761"/>
          </a:xfrm>
          <a:prstGeom prst="rect">
            <a:avLst/>
          </a:prstGeom>
        </p:spPr>
      </p:pic>
    </p:spTree>
    <p:extLst>
      <p:ext uri="{BB962C8B-B14F-4D97-AF65-F5344CB8AC3E}">
        <p14:creationId xmlns:p14="http://schemas.microsoft.com/office/powerpoint/2010/main" val="1821040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3529</Words>
  <Application>Microsoft Office PowerPoint</Application>
  <PresentationFormat>Widescreen</PresentationFormat>
  <Paragraphs>234</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vt:lpstr>
      <vt:lpstr>Calibri</vt:lpstr>
      <vt:lpstr>Calibri Light</vt:lpstr>
      <vt:lpstr>Noto Sans JP</vt:lpstr>
      <vt:lpstr>Poppins</vt:lpstr>
      <vt:lpstr>Times New Roman</vt:lpstr>
      <vt:lpstr>Office Theme</vt:lpstr>
      <vt:lpstr>PowerPoint Presentation</vt:lpstr>
      <vt:lpstr>PowerPoint Presentation</vt:lpstr>
      <vt:lpstr>Applications of Big Data</vt:lpstr>
      <vt:lpstr>Applications of Big Data</vt:lpstr>
      <vt:lpstr>Applications of Big Data</vt:lpstr>
      <vt:lpstr>Applications of Big Data</vt:lpstr>
      <vt:lpstr>Importance of Big Data</vt:lpstr>
      <vt:lpstr>Importance of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Big Data</dc:title>
  <dc:creator>Vinutha Vikas</dc:creator>
  <cp:lastModifiedBy>20P71A6704 - AKASH GUPTA</cp:lastModifiedBy>
  <cp:revision>42</cp:revision>
  <dcterms:created xsi:type="dcterms:W3CDTF">2023-02-15T18:20:39Z</dcterms:created>
  <dcterms:modified xsi:type="dcterms:W3CDTF">2023-07-13T10:06:08Z</dcterms:modified>
</cp:coreProperties>
</file>